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1.xml" ContentType="application/vnd.openxmlformats-officedocument.drawingml.chart+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heme/themeOverride1.xml" ContentType="application/vnd.openxmlformats-officedocument.themeOverr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648" r:id="rId1"/>
    <p:sldMasterId id="2147483660" r:id="rId2"/>
    <p:sldMasterId id="2147483672" r:id="rId3"/>
  </p:sldMasterIdLst>
  <p:notesMasterIdLst>
    <p:notesMasterId r:id="rId26"/>
  </p:notesMasterIdLst>
  <p:handoutMasterIdLst>
    <p:handoutMasterId r:id="rId27"/>
  </p:handoutMasterIdLst>
  <p:sldIdLst>
    <p:sldId id="275" r:id="rId4"/>
    <p:sldId id="257" r:id="rId5"/>
    <p:sldId id="258" r:id="rId6"/>
    <p:sldId id="259" r:id="rId7"/>
    <p:sldId id="260" r:id="rId8"/>
    <p:sldId id="276" r:id="rId9"/>
    <p:sldId id="261" r:id="rId10"/>
    <p:sldId id="263" r:id="rId11"/>
    <p:sldId id="262" r:id="rId12"/>
    <p:sldId id="264" r:id="rId13"/>
    <p:sldId id="265" r:id="rId14"/>
    <p:sldId id="266" r:id="rId15"/>
    <p:sldId id="277" r:id="rId16"/>
    <p:sldId id="267" r:id="rId17"/>
    <p:sldId id="268" r:id="rId18"/>
    <p:sldId id="269" r:id="rId19"/>
    <p:sldId id="270" r:id="rId20"/>
    <p:sldId id="271" r:id="rId21"/>
    <p:sldId id="272" r:id="rId22"/>
    <p:sldId id="278" r:id="rId23"/>
    <p:sldId id="273" r:id="rId24"/>
    <p:sldId id="274" r:id="rId25"/>
  </p:sldIdLst>
  <p:sldSz cx="9144000" cy="6858000" type="screen4x3"/>
  <p:notesSz cx="6834188" cy="99790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modifyVerifier cryptProviderType="rsaAES" cryptAlgorithmClass="hash" cryptAlgorithmType="typeAny" cryptAlgorithmSid="14" spinCount="100000" saltData="65oC1zI8/Ef72W6Q6qRkdw==" hashData="RwgelTDHq2ybfHyjLxPz0g1ClBQdTs6FNYWllLX294ICI1nEplUFLHOTsyJW7L4MKjIe5VGHTifnn2EvJNqTpQ=="/>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9900"/>
    <a:srgbClr val="FF00FF"/>
    <a:srgbClr val="00FF00"/>
    <a:srgbClr val="FF0000"/>
    <a:srgbClr val="FFE5E5"/>
    <a:srgbClr val="FFCCCC"/>
    <a:srgbClr val="FF3399"/>
    <a:srgbClr val="FF0066"/>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1250" autoAdjust="0"/>
    <p:restoredTop sz="86460" autoAdjust="0"/>
  </p:normalViewPr>
  <p:slideViewPr>
    <p:cSldViewPr>
      <p:cViewPr varScale="1">
        <p:scale>
          <a:sx n="82" d="100"/>
          <a:sy n="82" d="100"/>
        </p:scale>
        <p:origin x="336" y="108"/>
      </p:cViewPr>
      <p:guideLst>
        <p:guide orient="horz" pos="2160"/>
        <p:guide pos="2880"/>
      </p:guideLst>
    </p:cSldViewPr>
  </p:slideViewPr>
  <p:outlineViewPr>
    <p:cViewPr>
      <p:scale>
        <a:sx n="33" d="100"/>
        <a:sy n="33" d="100"/>
      </p:scale>
      <p:origin x="19" y="5386"/>
    </p:cViewPr>
  </p:outlineViewPr>
  <p:notesTextViewPr>
    <p:cViewPr>
      <p:scale>
        <a:sx n="100" d="100"/>
        <a:sy n="100" d="100"/>
      </p:scale>
      <p:origin x="0" y="0"/>
    </p:cViewPr>
  </p:notesTextViewPr>
  <p:sorterViewPr>
    <p:cViewPr varScale="1">
      <p:scale>
        <a:sx n="100" d="100"/>
        <a:sy n="100" d="100"/>
      </p:scale>
      <p:origin x="0" y="-1860"/>
    </p:cViewPr>
  </p:sorterViewPr>
  <p:notesViewPr>
    <p:cSldViewPr showGuides="1">
      <p:cViewPr varScale="1">
        <p:scale>
          <a:sx n="50" d="100"/>
          <a:sy n="50" d="100"/>
        </p:scale>
        <p:origin x="2892" y="3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notesMaster" Target="notesMasters/notesMaster1.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handoutMaster" Target="handoutMasters/handoutMaster1.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oleObject" Target="file:///D:\MES\Working\Project%20Management\Current\MEC\Pareto.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303587051618548E-2"/>
          <c:y val="7.0975647412796494E-2"/>
          <c:w val="0.90380325896762903"/>
          <c:h val="0.83440602205929426"/>
        </c:manualLayout>
      </c:layout>
      <c:barChart>
        <c:barDir val="col"/>
        <c:grouping val="clustered"/>
        <c:varyColors val="0"/>
        <c:ser>
          <c:idx val="0"/>
          <c:order val="0"/>
          <c:invertIfNegative val="0"/>
          <c:cat>
            <c:strRef>
              <c:f>Pareto!$A$2:$A$12</c:f>
              <c:strCache>
                <c:ptCount val="11"/>
                <c:pt idx="0">
                  <c:v>Weak Inter-Personal Skills</c:v>
                </c:pt>
                <c:pt idx="1">
                  <c:v>Weak English</c:v>
                </c:pt>
                <c:pt idx="2">
                  <c:v>Weak FA/FSc</c:v>
                </c:pt>
                <c:pt idx="3">
                  <c:v>3.5 yrs vis-à-vis 5.5/6.5 others</c:v>
                </c:pt>
                <c:pt idx="4">
                  <c:v>Weak BA/BSc/BCom</c:v>
                </c:pt>
                <c:pt idx="5">
                  <c:v>BA/BSc/BCom in low-key subjects</c:v>
                </c:pt>
                <c:pt idx="6">
                  <c:v>Relatively early finish</c:v>
                </c:pt>
                <c:pt idx="7">
                  <c:v>MBA3.5 roadmap unextendable</c:v>
                </c:pt>
                <c:pt idx="8">
                  <c:v>Late start</c:v>
                </c:pt>
                <c:pt idx="9">
                  <c:v>Time &amp; Cost fixed</c:v>
                </c:pt>
                <c:pt idx="10">
                  <c:v>BA/BSc/BcCm from low-key institutes</c:v>
                </c:pt>
              </c:strCache>
            </c:strRef>
          </c:cat>
          <c:val>
            <c:numRef>
              <c:f>Pareto!$B$2:$B$12</c:f>
              <c:numCache>
                <c:formatCode>General</c:formatCode>
                <c:ptCount val="11"/>
                <c:pt idx="0">
                  <c:v>97</c:v>
                </c:pt>
                <c:pt idx="1">
                  <c:v>95</c:v>
                </c:pt>
                <c:pt idx="2">
                  <c:v>90</c:v>
                </c:pt>
                <c:pt idx="3">
                  <c:v>88</c:v>
                </c:pt>
                <c:pt idx="4">
                  <c:v>18</c:v>
                </c:pt>
                <c:pt idx="5">
                  <c:v>15</c:v>
                </c:pt>
                <c:pt idx="6">
                  <c:v>15</c:v>
                </c:pt>
                <c:pt idx="7">
                  <c:v>12</c:v>
                </c:pt>
                <c:pt idx="8">
                  <c:v>12</c:v>
                </c:pt>
                <c:pt idx="9">
                  <c:v>10</c:v>
                </c:pt>
                <c:pt idx="10">
                  <c:v>7</c:v>
                </c:pt>
              </c:numCache>
            </c:numRef>
          </c:val>
        </c:ser>
        <c:dLbls>
          <c:showLegendKey val="0"/>
          <c:showVal val="0"/>
          <c:showCatName val="0"/>
          <c:showSerName val="0"/>
          <c:showPercent val="0"/>
          <c:showBubbleSize val="0"/>
        </c:dLbls>
        <c:gapWidth val="150"/>
        <c:axId val="373911752"/>
        <c:axId val="64616144"/>
      </c:barChart>
      <c:lineChart>
        <c:grouping val="standard"/>
        <c:varyColors val="0"/>
        <c:ser>
          <c:idx val="1"/>
          <c:order val="1"/>
          <c:cat>
            <c:strRef>
              <c:f>Pareto!$A$2:$A$12</c:f>
              <c:strCache>
                <c:ptCount val="11"/>
                <c:pt idx="0">
                  <c:v>Weak Inter-Personal Skills</c:v>
                </c:pt>
                <c:pt idx="1">
                  <c:v>Weak English</c:v>
                </c:pt>
                <c:pt idx="2">
                  <c:v>Weak FA/FSc</c:v>
                </c:pt>
                <c:pt idx="3">
                  <c:v>3.5 yrs vis-à-vis 5.5/6.5 others</c:v>
                </c:pt>
                <c:pt idx="4">
                  <c:v>Weak BA/BSc/BCom</c:v>
                </c:pt>
                <c:pt idx="5">
                  <c:v>BA/BSc/BCom in low-key subjects</c:v>
                </c:pt>
                <c:pt idx="6">
                  <c:v>Relatively early finish</c:v>
                </c:pt>
                <c:pt idx="7">
                  <c:v>MBA3.5 roadmap unextendable</c:v>
                </c:pt>
                <c:pt idx="8">
                  <c:v>Late start</c:v>
                </c:pt>
                <c:pt idx="9">
                  <c:v>Time &amp; Cost fixed</c:v>
                </c:pt>
                <c:pt idx="10">
                  <c:v>BA/BSc/BcCm from low-key institutes</c:v>
                </c:pt>
              </c:strCache>
            </c:strRef>
          </c:cat>
          <c:val>
            <c:numRef>
              <c:f>Pareto!$D$2:$D$12</c:f>
              <c:numCache>
                <c:formatCode>0.0%</c:formatCode>
                <c:ptCount val="11"/>
                <c:pt idx="0">
                  <c:v>0.2113289760348584</c:v>
                </c:pt>
                <c:pt idx="1">
                  <c:v>0.41830065359477125</c:v>
                </c:pt>
                <c:pt idx="2">
                  <c:v>0.6143790849673203</c:v>
                </c:pt>
                <c:pt idx="3">
                  <c:v>0.8061002178649237</c:v>
                </c:pt>
                <c:pt idx="4">
                  <c:v>0.84531590413943358</c:v>
                </c:pt>
                <c:pt idx="5">
                  <c:v>0.87799564270152508</c:v>
                </c:pt>
                <c:pt idx="6">
                  <c:v>0.91067538126361658</c:v>
                </c:pt>
                <c:pt idx="7">
                  <c:v>0.9368191721132898</c:v>
                </c:pt>
                <c:pt idx="8">
                  <c:v>0.96296296296296291</c:v>
                </c:pt>
                <c:pt idx="9">
                  <c:v>0.98474945533769065</c:v>
                </c:pt>
                <c:pt idx="10">
                  <c:v>1</c:v>
                </c:pt>
              </c:numCache>
            </c:numRef>
          </c:val>
          <c:smooth val="0"/>
        </c:ser>
        <c:dLbls>
          <c:showLegendKey val="0"/>
          <c:showVal val="0"/>
          <c:showCatName val="0"/>
          <c:showSerName val="0"/>
          <c:showPercent val="0"/>
          <c:showBubbleSize val="0"/>
        </c:dLbls>
        <c:marker val="1"/>
        <c:smooth val="0"/>
        <c:axId val="252836872"/>
        <c:axId val="374129008"/>
      </c:lineChart>
      <c:catAx>
        <c:axId val="373911752"/>
        <c:scaling>
          <c:orientation val="minMax"/>
        </c:scaling>
        <c:delete val="0"/>
        <c:axPos val="b"/>
        <c:numFmt formatCode="General" sourceLinked="0"/>
        <c:majorTickMark val="out"/>
        <c:minorTickMark val="none"/>
        <c:tickLblPos val="nextTo"/>
        <c:crossAx val="64616144"/>
        <c:crosses val="autoZero"/>
        <c:auto val="1"/>
        <c:lblAlgn val="ctr"/>
        <c:lblOffset val="100"/>
        <c:noMultiLvlLbl val="0"/>
      </c:catAx>
      <c:valAx>
        <c:axId val="64616144"/>
        <c:scaling>
          <c:orientation val="minMax"/>
          <c:max val="120"/>
        </c:scaling>
        <c:delete val="0"/>
        <c:axPos val="l"/>
        <c:numFmt formatCode="General" sourceLinked="1"/>
        <c:majorTickMark val="out"/>
        <c:minorTickMark val="none"/>
        <c:tickLblPos val="nextTo"/>
        <c:txPr>
          <a:bodyPr/>
          <a:lstStyle/>
          <a:p>
            <a:pPr>
              <a:defRPr b="1"/>
            </a:pPr>
            <a:endParaRPr lang="en-US"/>
          </a:p>
        </c:txPr>
        <c:crossAx val="373911752"/>
        <c:crosses val="autoZero"/>
        <c:crossBetween val="between"/>
      </c:valAx>
      <c:valAx>
        <c:axId val="374129008"/>
        <c:scaling>
          <c:orientation val="minMax"/>
          <c:max val="1"/>
        </c:scaling>
        <c:delete val="0"/>
        <c:axPos val="r"/>
        <c:majorGridlines/>
        <c:numFmt formatCode="0%" sourceLinked="0"/>
        <c:majorTickMark val="out"/>
        <c:minorTickMark val="none"/>
        <c:tickLblPos val="nextTo"/>
        <c:txPr>
          <a:bodyPr/>
          <a:lstStyle/>
          <a:p>
            <a:pPr>
              <a:defRPr b="1"/>
            </a:pPr>
            <a:endParaRPr lang="en-US"/>
          </a:p>
        </c:txPr>
        <c:crossAx val="252836872"/>
        <c:crosses val="max"/>
        <c:crossBetween val="between"/>
      </c:valAx>
      <c:catAx>
        <c:axId val="252836872"/>
        <c:scaling>
          <c:orientation val="minMax"/>
        </c:scaling>
        <c:delete val="1"/>
        <c:axPos val="b"/>
        <c:numFmt formatCode="General" sourceLinked="1"/>
        <c:majorTickMark val="out"/>
        <c:minorTickMark val="none"/>
        <c:tickLblPos val="nextTo"/>
        <c:crossAx val="374129008"/>
        <c:crosses val="autoZero"/>
        <c:auto val="1"/>
        <c:lblAlgn val="ctr"/>
        <c:lblOffset val="100"/>
        <c:noMultiLvlLbl val="0"/>
      </c:catAx>
    </c:plotArea>
    <c:plotVisOnly val="1"/>
    <c:dispBlanksAs val="gap"/>
    <c:showDLblsOverMax val="0"/>
  </c:chart>
  <c:externalData r:id="rId1">
    <c:autoUpdate val="1"/>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61481" cy="498951"/>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71125" y="0"/>
            <a:ext cx="2961481" cy="498951"/>
          </a:xfrm>
          <a:prstGeom prst="rect">
            <a:avLst/>
          </a:prstGeom>
        </p:spPr>
        <p:txBody>
          <a:bodyPr vert="horz" lIns="91440" tIns="45720" rIns="91440" bIns="45720" rtlCol="0"/>
          <a:lstStyle>
            <a:lvl1pPr algn="r">
              <a:defRPr sz="1200"/>
            </a:lvl1pPr>
          </a:lstStyle>
          <a:p>
            <a:fld id="{1A9C6E98-8FBC-49B7-B847-7A24D1056F8D}" type="datetimeFigureOut">
              <a:rPr lang="en-US" smtClean="0"/>
              <a:t>1/31/2016</a:t>
            </a:fld>
            <a:endParaRPr lang="en-US"/>
          </a:p>
        </p:txBody>
      </p:sp>
      <p:sp>
        <p:nvSpPr>
          <p:cNvPr id="4" name="Footer Placeholder 3"/>
          <p:cNvSpPr>
            <a:spLocks noGrp="1"/>
          </p:cNvSpPr>
          <p:nvPr>
            <p:ph type="ftr" sz="quarter" idx="2"/>
          </p:nvPr>
        </p:nvSpPr>
        <p:spPr>
          <a:xfrm>
            <a:off x="0" y="9478342"/>
            <a:ext cx="2961481" cy="498951"/>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71125" y="9478342"/>
            <a:ext cx="2961481" cy="498951"/>
          </a:xfrm>
          <a:prstGeom prst="rect">
            <a:avLst/>
          </a:prstGeom>
        </p:spPr>
        <p:txBody>
          <a:bodyPr vert="horz" lIns="91440" tIns="45720" rIns="91440" bIns="45720" rtlCol="0" anchor="b"/>
          <a:lstStyle>
            <a:lvl1pPr algn="r">
              <a:defRPr sz="1200"/>
            </a:lvl1pPr>
          </a:lstStyle>
          <a:p>
            <a:fld id="{A10E1475-516A-4A0C-8605-D9F70011F720}" type="slidenum">
              <a:rPr lang="en-US" smtClean="0"/>
              <a:t>‹#›</a:t>
            </a:fld>
            <a:endParaRPr lang="en-US"/>
          </a:p>
        </p:txBody>
      </p:sp>
    </p:spTree>
    <p:extLst>
      <p:ext uri="{BB962C8B-B14F-4D97-AF65-F5344CB8AC3E}">
        <p14:creationId xmlns:p14="http://schemas.microsoft.com/office/powerpoint/2010/main" val="198262271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61481" cy="498951"/>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71125" y="0"/>
            <a:ext cx="2961481" cy="498951"/>
          </a:xfrm>
          <a:prstGeom prst="rect">
            <a:avLst/>
          </a:prstGeom>
        </p:spPr>
        <p:txBody>
          <a:bodyPr vert="horz" lIns="91440" tIns="45720" rIns="91440" bIns="45720" rtlCol="0"/>
          <a:lstStyle>
            <a:lvl1pPr algn="r">
              <a:defRPr sz="1200"/>
            </a:lvl1pPr>
          </a:lstStyle>
          <a:p>
            <a:fld id="{38D5CF10-2452-492F-BD90-80252FB2E8A4}" type="datetimeFigureOut">
              <a:rPr lang="en-US" smtClean="0"/>
              <a:t>1/31/2016</a:t>
            </a:fld>
            <a:endParaRPr lang="en-US"/>
          </a:p>
        </p:txBody>
      </p:sp>
      <p:sp>
        <p:nvSpPr>
          <p:cNvPr id="4" name="Slide Image Placeholder 3"/>
          <p:cNvSpPr>
            <a:spLocks noGrp="1" noRot="1" noChangeAspect="1"/>
          </p:cNvSpPr>
          <p:nvPr>
            <p:ph type="sldImg" idx="2"/>
          </p:nvPr>
        </p:nvSpPr>
        <p:spPr>
          <a:xfrm>
            <a:off x="922338" y="747713"/>
            <a:ext cx="4991100" cy="374332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3419" y="4740037"/>
            <a:ext cx="5467350" cy="4490561"/>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478342"/>
            <a:ext cx="2961481" cy="498951"/>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71125" y="9478342"/>
            <a:ext cx="2961481" cy="498951"/>
          </a:xfrm>
          <a:prstGeom prst="rect">
            <a:avLst/>
          </a:prstGeom>
        </p:spPr>
        <p:txBody>
          <a:bodyPr vert="horz" lIns="91440" tIns="45720" rIns="91440" bIns="45720" rtlCol="0" anchor="b"/>
          <a:lstStyle>
            <a:lvl1pPr algn="r">
              <a:defRPr sz="1200"/>
            </a:lvl1pPr>
          </a:lstStyle>
          <a:p>
            <a:fld id="{3413396C-71A9-4879-B759-0F6755066F99}" type="slidenum">
              <a:rPr lang="en-US" smtClean="0"/>
              <a:t>‹#›</a:t>
            </a:fld>
            <a:endParaRPr lang="en-US"/>
          </a:p>
        </p:txBody>
      </p:sp>
    </p:spTree>
    <p:extLst>
      <p:ext uri="{BB962C8B-B14F-4D97-AF65-F5344CB8AC3E}">
        <p14:creationId xmlns:p14="http://schemas.microsoft.com/office/powerpoint/2010/main" val="9509111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2</a:t>
            </a:fld>
            <a:endParaRPr lang="en-US">
              <a:solidFill>
                <a:prstClr val="black"/>
              </a:solidFill>
            </a:endParaRPr>
          </a:p>
        </p:txBody>
      </p:sp>
    </p:spTree>
    <p:extLst>
      <p:ext uri="{BB962C8B-B14F-4D97-AF65-F5344CB8AC3E}">
        <p14:creationId xmlns:p14="http://schemas.microsoft.com/office/powerpoint/2010/main" val="15092356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11</a:t>
            </a:fld>
            <a:endParaRPr lang="en-US">
              <a:solidFill>
                <a:prstClr val="black"/>
              </a:solidFill>
            </a:endParaRPr>
          </a:p>
        </p:txBody>
      </p:sp>
    </p:spTree>
    <p:extLst>
      <p:ext uri="{BB962C8B-B14F-4D97-AF65-F5344CB8AC3E}">
        <p14:creationId xmlns:p14="http://schemas.microsoft.com/office/powerpoint/2010/main" val="1768097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12</a:t>
            </a:fld>
            <a:endParaRPr lang="en-US">
              <a:solidFill>
                <a:prstClr val="black"/>
              </a:solidFill>
            </a:endParaRPr>
          </a:p>
        </p:txBody>
      </p:sp>
    </p:spTree>
    <p:extLst>
      <p:ext uri="{BB962C8B-B14F-4D97-AF65-F5344CB8AC3E}">
        <p14:creationId xmlns:p14="http://schemas.microsoft.com/office/powerpoint/2010/main" val="14070782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13</a:t>
            </a:fld>
            <a:endParaRPr lang="en-US">
              <a:solidFill>
                <a:prstClr val="black"/>
              </a:solidFill>
            </a:endParaRPr>
          </a:p>
        </p:txBody>
      </p:sp>
    </p:spTree>
    <p:extLst>
      <p:ext uri="{BB962C8B-B14F-4D97-AF65-F5344CB8AC3E}">
        <p14:creationId xmlns:p14="http://schemas.microsoft.com/office/powerpoint/2010/main" val="29655340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14</a:t>
            </a:fld>
            <a:endParaRPr lang="en-US">
              <a:solidFill>
                <a:prstClr val="black"/>
              </a:solidFill>
            </a:endParaRPr>
          </a:p>
        </p:txBody>
      </p:sp>
    </p:spTree>
    <p:extLst>
      <p:ext uri="{BB962C8B-B14F-4D97-AF65-F5344CB8AC3E}">
        <p14:creationId xmlns:p14="http://schemas.microsoft.com/office/powerpoint/2010/main" val="270116468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15</a:t>
            </a:fld>
            <a:endParaRPr lang="en-US">
              <a:solidFill>
                <a:prstClr val="black"/>
              </a:solidFill>
            </a:endParaRPr>
          </a:p>
        </p:txBody>
      </p:sp>
    </p:spTree>
    <p:extLst>
      <p:ext uri="{BB962C8B-B14F-4D97-AF65-F5344CB8AC3E}">
        <p14:creationId xmlns:p14="http://schemas.microsoft.com/office/powerpoint/2010/main" val="252262275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16</a:t>
            </a:fld>
            <a:endParaRPr lang="en-US">
              <a:solidFill>
                <a:prstClr val="black"/>
              </a:solidFill>
            </a:endParaRPr>
          </a:p>
        </p:txBody>
      </p:sp>
    </p:spTree>
    <p:extLst>
      <p:ext uri="{BB962C8B-B14F-4D97-AF65-F5344CB8AC3E}">
        <p14:creationId xmlns:p14="http://schemas.microsoft.com/office/powerpoint/2010/main" val="86777915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17</a:t>
            </a:fld>
            <a:endParaRPr lang="en-US">
              <a:solidFill>
                <a:prstClr val="black"/>
              </a:solidFill>
            </a:endParaRPr>
          </a:p>
        </p:txBody>
      </p:sp>
    </p:spTree>
    <p:extLst>
      <p:ext uri="{BB962C8B-B14F-4D97-AF65-F5344CB8AC3E}">
        <p14:creationId xmlns:p14="http://schemas.microsoft.com/office/powerpoint/2010/main" val="33471747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18</a:t>
            </a:fld>
            <a:endParaRPr lang="en-US">
              <a:solidFill>
                <a:prstClr val="black"/>
              </a:solidFill>
            </a:endParaRPr>
          </a:p>
        </p:txBody>
      </p:sp>
    </p:spTree>
    <p:extLst>
      <p:ext uri="{BB962C8B-B14F-4D97-AF65-F5344CB8AC3E}">
        <p14:creationId xmlns:p14="http://schemas.microsoft.com/office/powerpoint/2010/main" val="365184078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19</a:t>
            </a:fld>
            <a:endParaRPr lang="en-US">
              <a:solidFill>
                <a:prstClr val="black"/>
              </a:solidFill>
            </a:endParaRPr>
          </a:p>
        </p:txBody>
      </p:sp>
    </p:spTree>
    <p:extLst>
      <p:ext uri="{BB962C8B-B14F-4D97-AF65-F5344CB8AC3E}">
        <p14:creationId xmlns:p14="http://schemas.microsoft.com/office/powerpoint/2010/main" val="331281483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20</a:t>
            </a:fld>
            <a:endParaRPr lang="en-US">
              <a:solidFill>
                <a:prstClr val="black"/>
              </a:solidFill>
            </a:endParaRPr>
          </a:p>
        </p:txBody>
      </p:sp>
    </p:spTree>
    <p:extLst>
      <p:ext uri="{BB962C8B-B14F-4D97-AF65-F5344CB8AC3E}">
        <p14:creationId xmlns:p14="http://schemas.microsoft.com/office/powerpoint/2010/main" val="6155838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3</a:t>
            </a:fld>
            <a:endParaRPr lang="en-US">
              <a:solidFill>
                <a:prstClr val="black"/>
              </a:solidFill>
            </a:endParaRPr>
          </a:p>
        </p:txBody>
      </p:sp>
    </p:spTree>
    <p:extLst>
      <p:ext uri="{BB962C8B-B14F-4D97-AF65-F5344CB8AC3E}">
        <p14:creationId xmlns:p14="http://schemas.microsoft.com/office/powerpoint/2010/main" val="120561386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21</a:t>
            </a:fld>
            <a:endParaRPr lang="en-US">
              <a:solidFill>
                <a:prstClr val="black"/>
              </a:solidFill>
            </a:endParaRPr>
          </a:p>
        </p:txBody>
      </p:sp>
    </p:spTree>
    <p:extLst>
      <p:ext uri="{BB962C8B-B14F-4D97-AF65-F5344CB8AC3E}">
        <p14:creationId xmlns:p14="http://schemas.microsoft.com/office/powerpoint/2010/main" val="337900206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22</a:t>
            </a:fld>
            <a:endParaRPr lang="en-US">
              <a:solidFill>
                <a:prstClr val="black"/>
              </a:solidFill>
            </a:endParaRPr>
          </a:p>
        </p:txBody>
      </p:sp>
    </p:spTree>
    <p:extLst>
      <p:ext uri="{BB962C8B-B14F-4D97-AF65-F5344CB8AC3E}">
        <p14:creationId xmlns:p14="http://schemas.microsoft.com/office/powerpoint/2010/main" val="8837979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4</a:t>
            </a:fld>
            <a:endParaRPr lang="en-US">
              <a:solidFill>
                <a:prstClr val="black"/>
              </a:solidFill>
            </a:endParaRPr>
          </a:p>
        </p:txBody>
      </p:sp>
    </p:spTree>
    <p:extLst>
      <p:ext uri="{BB962C8B-B14F-4D97-AF65-F5344CB8AC3E}">
        <p14:creationId xmlns:p14="http://schemas.microsoft.com/office/powerpoint/2010/main" val="26026127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5</a:t>
            </a:fld>
            <a:endParaRPr lang="en-US">
              <a:solidFill>
                <a:prstClr val="black"/>
              </a:solidFill>
            </a:endParaRPr>
          </a:p>
        </p:txBody>
      </p:sp>
    </p:spTree>
    <p:extLst>
      <p:ext uri="{BB962C8B-B14F-4D97-AF65-F5344CB8AC3E}">
        <p14:creationId xmlns:p14="http://schemas.microsoft.com/office/powerpoint/2010/main" val="4385576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6</a:t>
            </a:fld>
            <a:endParaRPr lang="en-US">
              <a:solidFill>
                <a:prstClr val="black"/>
              </a:solidFill>
            </a:endParaRPr>
          </a:p>
        </p:txBody>
      </p:sp>
    </p:spTree>
    <p:extLst>
      <p:ext uri="{BB962C8B-B14F-4D97-AF65-F5344CB8AC3E}">
        <p14:creationId xmlns:p14="http://schemas.microsoft.com/office/powerpoint/2010/main" val="1146116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7</a:t>
            </a:fld>
            <a:endParaRPr lang="en-US">
              <a:solidFill>
                <a:prstClr val="black"/>
              </a:solidFill>
            </a:endParaRPr>
          </a:p>
        </p:txBody>
      </p:sp>
    </p:spTree>
    <p:extLst>
      <p:ext uri="{BB962C8B-B14F-4D97-AF65-F5344CB8AC3E}">
        <p14:creationId xmlns:p14="http://schemas.microsoft.com/office/powerpoint/2010/main" val="34455566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8</a:t>
            </a:fld>
            <a:endParaRPr lang="en-US">
              <a:solidFill>
                <a:prstClr val="black"/>
              </a:solidFill>
            </a:endParaRPr>
          </a:p>
        </p:txBody>
      </p:sp>
    </p:spTree>
    <p:extLst>
      <p:ext uri="{BB962C8B-B14F-4D97-AF65-F5344CB8AC3E}">
        <p14:creationId xmlns:p14="http://schemas.microsoft.com/office/powerpoint/2010/main" val="28902127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9</a:t>
            </a:fld>
            <a:endParaRPr lang="en-US">
              <a:solidFill>
                <a:prstClr val="black"/>
              </a:solidFill>
            </a:endParaRPr>
          </a:p>
        </p:txBody>
      </p:sp>
    </p:spTree>
    <p:extLst>
      <p:ext uri="{BB962C8B-B14F-4D97-AF65-F5344CB8AC3E}">
        <p14:creationId xmlns:p14="http://schemas.microsoft.com/office/powerpoint/2010/main" val="7300811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10</a:t>
            </a:fld>
            <a:endParaRPr lang="en-US">
              <a:solidFill>
                <a:prstClr val="black"/>
              </a:solidFill>
            </a:endParaRPr>
          </a:p>
        </p:txBody>
      </p:sp>
    </p:spTree>
    <p:extLst>
      <p:ext uri="{BB962C8B-B14F-4D97-AF65-F5344CB8AC3E}">
        <p14:creationId xmlns:p14="http://schemas.microsoft.com/office/powerpoint/2010/main" val="16941704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175620E-5419-454C-B543-D1A3CDED7F44}" type="datetime1">
              <a:rPr lang="en-US" smtClean="0"/>
              <a:t>1/31/2016</a:t>
            </a:fld>
            <a:endParaRPr lang="en-US"/>
          </a:p>
        </p:txBody>
      </p:sp>
      <p:sp>
        <p:nvSpPr>
          <p:cNvPr id="5" name="Footer Placeholder 4"/>
          <p:cNvSpPr>
            <a:spLocks noGrp="1"/>
          </p:cNvSpPr>
          <p:nvPr>
            <p:ph type="ftr" sz="quarter" idx="11"/>
          </p:nvPr>
        </p:nvSpPr>
        <p:spPr>
          <a:xfrm>
            <a:off x="0" y="6501433"/>
            <a:ext cx="1143000" cy="365125"/>
          </a:xfrm>
        </p:spPr>
        <p:txBody>
          <a:bodyPr/>
          <a:lstStyle>
            <a:lvl1pPr algn="l">
              <a:defRPr>
                <a:solidFill>
                  <a:schemeClr val="tx1"/>
                </a:solidFill>
              </a:defRPr>
            </a:lvl1pPr>
          </a:lstStyle>
          <a:p>
            <a:r>
              <a:rPr lang="en-US" smtClean="0"/>
              <a:t>MEhsanSaeed</a:t>
            </a:r>
            <a:endParaRPr lang="en-US" dirty="0"/>
          </a:p>
        </p:txBody>
      </p:sp>
      <p:sp>
        <p:nvSpPr>
          <p:cNvPr id="6" name="Slide Number Placeholder 5"/>
          <p:cNvSpPr>
            <a:spLocks noGrp="1"/>
          </p:cNvSpPr>
          <p:nvPr>
            <p:ph type="sldNum" sz="quarter" idx="12"/>
          </p:nvPr>
        </p:nvSpPr>
        <p:spPr/>
        <p:txBody>
          <a:bodyPr/>
          <a:lstStyle>
            <a:lvl1pPr>
              <a:defRPr b="0">
                <a:solidFill>
                  <a:schemeClr val="tx1"/>
                </a:solidFill>
              </a:defRPr>
            </a:lvl1pPr>
          </a:lstStyle>
          <a:p>
            <a:fld id="{B6F15528-21DE-4FAA-801E-634DDDAF4B2B}"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C0D1F91-E272-4E6E-8A2F-05DA16CB574F}" type="datetime1">
              <a:rPr lang="en-US" smtClean="0"/>
              <a:t>1/31/2016</a:t>
            </a:fld>
            <a:endParaRPr lang="en-US"/>
          </a:p>
        </p:txBody>
      </p:sp>
      <p:sp>
        <p:nvSpPr>
          <p:cNvPr id="5" name="Footer Placeholder 4"/>
          <p:cNvSpPr>
            <a:spLocks noGrp="1"/>
          </p:cNvSpPr>
          <p:nvPr>
            <p:ph type="ftr" sz="quarter" idx="11"/>
          </p:nvPr>
        </p:nvSpPr>
        <p:spPr/>
        <p:txBody>
          <a:bodyPr/>
          <a:lstStyle/>
          <a:p>
            <a:r>
              <a:rPr lang="en-US" smtClean="0"/>
              <a:t>MEhsanSaeed</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82196B2-830F-44B4-A378-7D4E56D68E19}" type="datetime1">
              <a:rPr lang="en-US" smtClean="0"/>
              <a:t>1/31/2016</a:t>
            </a:fld>
            <a:endParaRPr lang="en-US"/>
          </a:p>
        </p:txBody>
      </p:sp>
      <p:sp>
        <p:nvSpPr>
          <p:cNvPr id="5" name="Footer Placeholder 4"/>
          <p:cNvSpPr>
            <a:spLocks noGrp="1"/>
          </p:cNvSpPr>
          <p:nvPr>
            <p:ph type="ftr" sz="quarter" idx="11"/>
          </p:nvPr>
        </p:nvSpPr>
        <p:spPr/>
        <p:txBody>
          <a:bodyPr/>
          <a:lstStyle/>
          <a:p>
            <a:r>
              <a:rPr lang="en-US" smtClean="0"/>
              <a:t>MEhsanSaeed</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C7A6F5CC-AF25-4161-81B6-37455517B464}" type="datetime1">
              <a:rPr lang="en-US" smtClean="0">
                <a:solidFill>
                  <a:prstClr val="black">
                    <a:tint val="75000"/>
                  </a:prstClr>
                </a:solidFill>
              </a:rPr>
              <a:t>1/31/2016</a:t>
            </a:fld>
            <a:endParaRPr lang="en-US" dirty="0">
              <a:solidFill>
                <a:prstClr val="black">
                  <a:tint val="75000"/>
                </a:prstClr>
              </a:solidFill>
            </a:endParaRPr>
          </a:p>
        </p:txBody>
      </p:sp>
      <p:sp>
        <p:nvSpPr>
          <p:cNvPr id="5" name="Footer Placeholder 4"/>
          <p:cNvSpPr>
            <a:spLocks noGrp="1"/>
          </p:cNvSpPr>
          <p:nvPr>
            <p:ph type="ftr" sz="quarter" idx="11"/>
          </p:nvPr>
        </p:nvSpPr>
        <p:spPr>
          <a:xfrm>
            <a:off x="0" y="6502122"/>
            <a:ext cx="1143000" cy="365125"/>
          </a:xfrm>
        </p:spPr>
        <p:txBody>
          <a:bodyPr/>
          <a:lstStyle>
            <a:lvl1pPr algn="l">
              <a:defRPr>
                <a:solidFill>
                  <a:schemeClr val="tx1"/>
                </a:solidFill>
              </a:defRPr>
            </a:lvl1pPr>
          </a:lstStyle>
          <a:p>
            <a:r>
              <a:rPr lang="en-US" smtClean="0"/>
              <a:t>MEhsanSaeed</a:t>
            </a:r>
            <a:endParaRPr lang="en-US" dirty="0"/>
          </a:p>
        </p:txBody>
      </p:sp>
      <p:sp>
        <p:nvSpPr>
          <p:cNvPr id="6" name="Slide Number Placeholder 5"/>
          <p:cNvSpPr>
            <a:spLocks noGrp="1"/>
          </p:cNvSpPr>
          <p:nvPr>
            <p:ph type="sldNum" sz="quarter" idx="12"/>
          </p:nvPr>
        </p:nvSpPr>
        <p:spPr/>
        <p:txBody>
          <a:bodyPr/>
          <a:lstStyle>
            <a:lvl1pPr>
              <a:defRPr b="0">
                <a:solidFill>
                  <a:schemeClr val="tx1"/>
                </a:solidFill>
              </a:defRPr>
            </a:lvl1pPr>
          </a:lstStyle>
          <a:p>
            <a:fld id="{B6F15528-21DE-4FAA-801E-634DDDAF4B2B}"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230212727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3044EE6-BA72-4A81-902E-D8B36D3703C8}" type="datetime1">
              <a:rPr lang="en-US" smtClean="0">
                <a:solidFill>
                  <a:prstClr val="black">
                    <a:tint val="75000"/>
                  </a:prstClr>
                </a:solidFill>
              </a:rPr>
              <a:t>1/31/2016</a:t>
            </a:fld>
            <a:endParaRPr lang="en-US" dirty="0">
              <a:solidFill>
                <a:prstClr val="black">
                  <a:tint val="75000"/>
                </a:prstClr>
              </a:solidFill>
            </a:endParaRPr>
          </a:p>
        </p:txBody>
      </p:sp>
      <p:sp>
        <p:nvSpPr>
          <p:cNvPr id="5" name="Footer Placeholder 4"/>
          <p:cNvSpPr>
            <a:spLocks noGrp="1"/>
          </p:cNvSpPr>
          <p:nvPr>
            <p:ph type="ftr" sz="quarter" idx="11"/>
          </p:nvPr>
        </p:nvSpPr>
        <p:spPr>
          <a:xfrm>
            <a:off x="0" y="6512408"/>
            <a:ext cx="1143000" cy="365125"/>
          </a:xfrm>
        </p:spPr>
        <p:txBody>
          <a:bodyPr/>
          <a:lstStyle>
            <a:lvl1pPr algn="l">
              <a:defRPr>
                <a:solidFill>
                  <a:schemeClr val="tx1"/>
                </a:solidFill>
              </a:defRPr>
            </a:lvl1pPr>
          </a:lstStyle>
          <a:p>
            <a:r>
              <a:rPr lang="en-US" smtClean="0"/>
              <a:t>MEhsanSaeed</a:t>
            </a:r>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40003285"/>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0400172-F4FD-4B32-BE5B-DF3FD32D4E77}" type="datetime1">
              <a:rPr lang="en-US" smtClean="0">
                <a:solidFill>
                  <a:prstClr val="black">
                    <a:tint val="75000"/>
                  </a:prstClr>
                </a:solidFill>
              </a:rPr>
              <a:t>1/31/2016</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MEhsanSaeed</a:t>
            </a: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880351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8229600" cy="640080"/>
          </a:xfrm>
        </p:spPr>
        <p:txBody>
          <a:bodyPr>
            <a:normAutofit/>
          </a:bodyPr>
          <a:lstStyle>
            <a:lvl1pPr algn="l">
              <a:defRPr sz="3200" b="1">
                <a:solidFill>
                  <a:srgbClr val="FF0000"/>
                </a:solidFill>
                <a:effectLst>
                  <a:outerShdw blurRad="38100" dist="38100" dir="2700000" algn="tl">
                    <a:srgbClr val="000000">
                      <a:alpha val="43137"/>
                    </a:srgbClr>
                  </a:outerShdw>
                </a:effectLst>
              </a:defRPr>
            </a:lvl1pPr>
          </a:lstStyle>
          <a:p>
            <a:r>
              <a:rPr lang="en-US" dirty="0" smtClean="0"/>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5D72DB9-B5E7-41B6-8736-9C1714E78038}" type="datetime1">
              <a:rPr lang="en-US" smtClean="0">
                <a:solidFill>
                  <a:prstClr val="black">
                    <a:tint val="75000"/>
                  </a:prstClr>
                </a:solidFill>
              </a:rPr>
              <a:t>1/31/2016</a:t>
            </a:fld>
            <a:endParaRPr lang="en-US" dirty="0">
              <a:solidFill>
                <a:prstClr val="black">
                  <a:tint val="75000"/>
                </a:prstClr>
              </a:solidFill>
            </a:endParaRPr>
          </a:p>
        </p:txBody>
      </p:sp>
      <p:sp>
        <p:nvSpPr>
          <p:cNvPr id="6" name="Footer Placeholder 5"/>
          <p:cNvSpPr>
            <a:spLocks noGrp="1"/>
          </p:cNvSpPr>
          <p:nvPr>
            <p:ph type="ftr" sz="quarter" idx="11"/>
          </p:nvPr>
        </p:nvSpPr>
        <p:spPr>
          <a:xfrm>
            <a:off x="-13252" y="6496187"/>
            <a:ext cx="1143000" cy="365125"/>
          </a:xfrm>
        </p:spPr>
        <p:txBody>
          <a:bodyPr/>
          <a:lstStyle>
            <a:lvl1pPr>
              <a:defRPr>
                <a:solidFill>
                  <a:schemeClr val="tx1"/>
                </a:solidFill>
              </a:defRPr>
            </a:lvl1pPr>
          </a:lstStyle>
          <a:p>
            <a:r>
              <a:rPr lang="en-US" smtClean="0"/>
              <a:t>MEhsanSaeed</a:t>
            </a:r>
            <a:endParaRPr lang="en-US" dirty="0"/>
          </a:p>
        </p:txBody>
      </p:sp>
      <p:sp>
        <p:nvSpPr>
          <p:cNvPr id="7" name="Slide Number Placeholder 6"/>
          <p:cNvSpPr>
            <a:spLocks noGrp="1"/>
          </p:cNvSpPr>
          <p:nvPr>
            <p:ph type="sldNum" sz="quarter" idx="12"/>
          </p:nvPr>
        </p:nvSpPr>
        <p:spPr>
          <a:xfrm>
            <a:off x="8688420" y="6541358"/>
            <a:ext cx="457200" cy="365125"/>
          </a:xfrm>
        </p:spPr>
        <p:txBody>
          <a:bodyPr/>
          <a:lstStyle/>
          <a:p>
            <a:fld id="{B6F15528-21DE-4FAA-801E-634DDDAF4B2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113346876"/>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8F29A53-53AF-4EB0-A5E1-FB6406AA08AA}" type="datetime1">
              <a:rPr lang="en-US" smtClean="0">
                <a:solidFill>
                  <a:prstClr val="black">
                    <a:tint val="75000"/>
                  </a:prstClr>
                </a:solidFill>
              </a:rPr>
              <a:t>1/31/2016</a:t>
            </a:fld>
            <a:endParaRPr lang="en-US" dirty="0">
              <a:solidFill>
                <a:prstClr val="black">
                  <a:tint val="75000"/>
                </a:prstClr>
              </a:solidFill>
            </a:endParaRPr>
          </a:p>
        </p:txBody>
      </p:sp>
      <p:sp>
        <p:nvSpPr>
          <p:cNvPr id="8" name="Footer Placeholder 7"/>
          <p:cNvSpPr>
            <a:spLocks noGrp="1"/>
          </p:cNvSpPr>
          <p:nvPr>
            <p:ph type="ftr" sz="quarter" idx="11"/>
          </p:nvPr>
        </p:nvSpPr>
        <p:spPr>
          <a:xfrm>
            <a:off x="0" y="6506127"/>
            <a:ext cx="1066800" cy="365125"/>
          </a:xfrm>
        </p:spPr>
        <p:txBody>
          <a:bodyPr/>
          <a:lstStyle>
            <a:lvl1pPr algn="l">
              <a:defRPr>
                <a:solidFill>
                  <a:schemeClr val="tx1"/>
                </a:solidFill>
              </a:defRPr>
            </a:lvl1pPr>
          </a:lstStyle>
          <a:p>
            <a:r>
              <a:rPr lang="en-US" smtClean="0"/>
              <a:t>MEhsanSaeed</a:t>
            </a:r>
            <a:endParaRPr lang="en-US" dirty="0"/>
          </a:p>
        </p:txBody>
      </p:sp>
      <p:sp>
        <p:nvSpPr>
          <p:cNvPr id="9" name="Slide Number Placeholder 8"/>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175796163"/>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3E0245B-FFEB-4C2F-A501-A2A7A208E9DF}" type="datetime1">
              <a:rPr lang="en-US" smtClean="0">
                <a:solidFill>
                  <a:prstClr val="black">
                    <a:tint val="75000"/>
                  </a:prstClr>
                </a:solidFill>
              </a:rPr>
              <a:t>1/31/2016</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r>
              <a:rPr lang="en-US" smtClean="0">
                <a:solidFill>
                  <a:prstClr val="black">
                    <a:tint val="75000"/>
                  </a:prstClr>
                </a:solidFill>
              </a:rPr>
              <a:t>MEhsanSaeed</a:t>
            </a: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86679118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411993C-25C9-4422-9CDD-8EEE134C07FC}" type="datetime1">
              <a:rPr lang="en-US" smtClean="0">
                <a:solidFill>
                  <a:prstClr val="black">
                    <a:tint val="75000"/>
                  </a:prstClr>
                </a:solidFill>
              </a:rPr>
              <a:t>1/31/2016</a:t>
            </a:fld>
            <a:endParaRPr lang="en-US" dirty="0">
              <a:solidFill>
                <a:prstClr val="black">
                  <a:tint val="75000"/>
                </a:prstClr>
              </a:solidFill>
            </a:endParaRPr>
          </a:p>
        </p:txBody>
      </p:sp>
      <p:sp>
        <p:nvSpPr>
          <p:cNvPr id="3" name="Footer Placeholder 2"/>
          <p:cNvSpPr>
            <a:spLocks noGrp="1"/>
          </p:cNvSpPr>
          <p:nvPr>
            <p:ph type="ftr" sz="quarter" idx="11"/>
          </p:nvPr>
        </p:nvSpPr>
        <p:spPr/>
        <p:txBody>
          <a:bodyPr/>
          <a:lstStyle/>
          <a:p>
            <a:r>
              <a:rPr lang="en-US" smtClean="0">
                <a:solidFill>
                  <a:prstClr val="black">
                    <a:tint val="75000"/>
                  </a:prstClr>
                </a:solidFill>
              </a:rPr>
              <a:t>MEhsanSaeed</a:t>
            </a:r>
            <a:endParaRPr lang="en-US" dirty="0">
              <a:solidFill>
                <a:prstClr val="black">
                  <a:tint val="75000"/>
                </a:prstClr>
              </a:solidFill>
            </a:endParaRPr>
          </a:p>
        </p:txBody>
      </p:sp>
      <p:sp>
        <p:nvSpPr>
          <p:cNvPr id="4" name="Slide Number Placeholder 3"/>
          <p:cNvSpPr>
            <a:spLocks noGrp="1"/>
          </p:cNvSpPr>
          <p:nvPr>
            <p:ph type="sldNum" sz="quarter" idx="12"/>
          </p:nvPr>
        </p:nvSpPr>
        <p:spPr/>
        <p:txBody>
          <a:bodyPr/>
          <a:lstStyle>
            <a:lvl1pPr>
              <a:defRPr>
                <a:solidFill>
                  <a:schemeClr val="tx1"/>
                </a:solidFill>
              </a:defRPr>
            </a:lvl1pPr>
          </a:lstStyle>
          <a:p>
            <a:fld id="{B6F15528-21DE-4FAA-801E-634DDDAF4B2B}"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559370767"/>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8019513-1D9E-4A4B-A819-33E849320A01}" type="datetime1">
              <a:rPr lang="en-US" smtClean="0">
                <a:solidFill>
                  <a:prstClr val="black">
                    <a:tint val="75000"/>
                  </a:prstClr>
                </a:solidFill>
              </a:rPr>
              <a:t>1/31/2016</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r>
              <a:rPr lang="en-US" smtClean="0">
                <a:solidFill>
                  <a:prstClr val="black">
                    <a:tint val="75000"/>
                  </a:prstClr>
                </a:solidFill>
              </a:rPr>
              <a:t>MEhsanSaeed</a:t>
            </a: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3223251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ED6216B-0E3C-4F79-90B7-97D98811C78E}" type="datetime1">
              <a:rPr lang="en-US" smtClean="0"/>
              <a:t>1/31/2016</a:t>
            </a:fld>
            <a:endParaRPr lang="en-US"/>
          </a:p>
        </p:txBody>
      </p:sp>
      <p:sp>
        <p:nvSpPr>
          <p:cNvPr id="5" name="Footer Placeholder 4"/>
          <p:cNvSpPr>
            <a:spLocks noGrp="1"/>
          </p:cNvSpPr>
          <p:nvPr>
            <p:ph type="ftr" sz="quarter" idx="11"/>
          </p:nvPr>
        </p:nvSpPr>
        <p:spPr/>
        <p:txBody>
          <a:bodyPr/>
          <a:lstStyle/>
          <a:p>
            <a:r>
              <a:rPr lang="en-US" smtClean="0"/>
              <a:t>MEhsanSaeed</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
        <p:nvSpPr>
          <p:cNvPr id="7" name="Footer Placeholder 4"/>
          <p:cNvSpPr txBox="1">
            <a:spLocks/>
          </p:cNvSpPr>
          <p:nvPr userDrawn="1"/>
        </p:nvSpPr>
        <p:spPr>
          <a:xfrm>
            <a:off x="0" y="6501433"/>
            <a:ext cx="11430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mtClean="0"/>
              <a:t>MEhsanSaeed</a:t>
            </a:r>
            <a:endParaRPr lang="en-US" dirty="0"/>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B54B250-EE1A-4F0D-B860-68F06DA3ACA7}" type="datetime1">
              <a:rPr lang="en-US" smtClean="0">
                <a:solidFill>
                  <a:prstClr val="black">
                    <a:tint val="75000"/>
                  </a:prstClr>
                </a:solidFill>
              </a:rPr>
              <a:t>1/31/2016</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r>
              <a:rPr lang="en-US" smtClean="0">
                <a:solidFill>
                  <a:prstClr val="black">
                    <a:tint val="75000"/>
                  </a:prstClr>
                </a:solidFill>
              </a:rPr>
              <a:t>MEhsanSaeed</a:t>
            </a: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50249283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C20169B-90CD-43AE-AE35-2BD6376497B9}" type="datetime1">
              <a:rPr lang="en-US" smtClean="0">
                <a:solidFill>
                  <a:prstClr val="black">
                    <a:tint val="75000"/>
                  </a:prstClr>
                </a:solidFill>
              </a:rPr>
              <a:t>1/31/2016</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MEhsanSaeed</a:t>
            </a: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5029487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D34B0AF-C0C8-4C89-8341-9674948E6B13}" type="datetime1">
              <a:rPr lang="en-US" smtClean="0">
                <a:solidFill>
                  <a:prstClr val="black">
                    <a:tint val="75000"/>
                  </a:prstClr>
                </a:solidFill>
              </a:rPr>
              <a:t>1/31/2016</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MEhsanSaeed</a:t>
            </a: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02920749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b="0">
                <a:solidFill>
                  <a:schemeClr val="tx1"/>
                </a:solidFill>
              </a:defRPr>
            </a:lvl1pPr>
          </a:lstStyle>
          <a:p>
            <a:fld id="{B6F15528-21DE-4FAA-801E-634DDDAF4B2B}"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274907649"/>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7708870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5382512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11"/>
          </p:nvPr>
        </p:nvSpPr>
        <p:spPr>
          <a:xfrm>
            <a:off x="9940" y="6502122"/>
            <a:ext cx="1066800" cy="365125"/>
          </a:xfrm>
        </p:spPr>
        <p:txBody>
          <a:bodyPr/>
          <a:lstStyle>
            <a:lvl1pPr algn="l">
              <a:defRPr>
                <a:solidFill>
                  <a:schemeClr val="tx1"/>
                </a:solidFill>
              </a:defRPr>
            </a:lvl1pPr>
          </a:lstStyle>
          <a:p>
            <a:r>
              <a:rPr lang="en-US" smtClean="0">
                <a:solidFill>
                  <a:prstClr val="black"/>
                </a:solidFill>
              </a:rPr>
              <a:t>MEhsanSaeed</a:t>
            </a:r>
            <a:endParaRPr lang="en-US">
              <a:solidFill>
                <a:prstClr val="black"/>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82304498"/>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endParaRPr lang="en-US">
              <a:solidFill>
                <a:prstClr val="black">
                  <a:tint val="75000"/>
                </a:prstClr>
              </a:solidFill>
            </a:endParaRPr>
          </a:p>
        </p:txBody>
      </p:sp>
      <p:sp>
        <p:nvSpPr>
          <p:cNvPr id="8" name="Footer Placeholder 7"/>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6274957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endParaRPr lang="en-US">
              <a:solidFill>
                <a:prstClr val="black">
                  <a:tint val="75000"/>
                </a:prstClr>
              </a:solidFill>
            </a:endParaRPr>
          </a:p>
        </p:txBody>
      </p:sp>
      <p:sp>
        <p:nvSpPr>
          <p:cNvPr id="4" name="Footer Placeholder 3"/>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0096164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solidFill>
                <a:prstClr val="black">
                  <a:tint val="75000"/>
                </a:prstClr>
              </a:solidFill>
            </a:endParaRPr>
          </a:p>
        </p:txBody>
      </p:sp>
      <p:sp>
        <p:nvSpPr>
          <p:cNvPr id="3" name="Footer Placeholder 2"/>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lvl1pPr>
              <a:defRPr>
                <a:solidFill>
                  <a:schemeClr val="tx1"/>
                </a:solidFill>
              </a:defRPr>
            </a:lvl1pPr>
          </a:lstStyle>
          <a:p>
            <a:fld id="{B6F15528-21DE-4FAA-801E-634DDDAF4B2B}"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69411485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4DD9555-00C7-49E1-843E-5490ADA0E8EB}" type="datetime1">
              <a:rPr lang="en-US" smtClean="0"/>
              <a:t>1/31/2016</a:t>
            </a:fld>
            <a:endParaRPr lang="en-US"/>
          </a:p>
        </p:txBody>
      </p:sp>
      <p:sp>
        <p:nvSpPr>
          <p:cNvPr id="5" name="Footer Placeholder 4"/>
          <p:cNvSpPr>
            <a:spLocks noGrp="1"/>
          </p:cNvSpPr>
          <p:nvPr>
            <p:ph type="ftr" sz="quarter" idx="11"/>
          </p:nvPr>
        </p:nvSpPr>
        <p:spPr/>
        <p:txBody>
          <a:bodyPr/>
          <a:lstStyle/>
          <a:p>
            <a:r>
              <a:rPr lang="en-US" smtClean="0"/>
              <a:t>MEhsanSaeed</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1135229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8847825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0686493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575096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95EE802-F47F-45F7-B4AC-6FD16782541F}" type="datetime1">
              <a:rPr lang="en-US" smtClean="0"/>
              <a:t>1/31/2016</a:t>
            </a:fld>
            <a:endParaRPr lang="en-US"/>
          </a:p>
        </p:txBody>
      </p:sp>
      <p:sp>
        <p:nvSpPr>
          <p:cNvPr id="6" name="Footer Placeholder 5"/>
          <p:cNvSpPr>
            <a:spLocks noGrp="1"/>
          </p:cNvSpPr>
          <p:nvPr>
            <p:ph type="ftr" sz="quarter" idx="11"/>
          </p:nvPr>
        </p:nvSpPr>
        <p:spPr/>
        <p:txBody>
          <a:bodyPr/>
          <a:lstStyle/>
          <a:p>
            <a:r>
              <a:rPr lang="en-US" smtClean="0"/>
              <a:t>MEhsanSaeed</a:t>
            </a:r>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311FFA4-7F4A-46FF-BCDE-469FC6E61E48}" type="datetime1">
              <a:rPr lang="en-US" smtClean="0"/>
              <a:t>1/31/2016</a:t>
            </a:fld>
            <a:endParaRPr lang="en-US"/>
          </a:p>
        </p:txBody>
      </p:sp>
      <p:sp>
        <p:nvSpPr>
          <p:cNvPr id="8" name="Footer Placeholder 7"/>
          <p:cNvSpPr>
            <a:spLocks noGrp="1"/>
          </p:cNvSpPr>
          <p:nvPr>
            <p:ph type="ftr" sz="quarter" idx="11"/>
          </p:nvPr>
        </p:nvSpPr>
        <p:spPr/>
        <p:txBody>
          <a:bodyPr/>
          <a:lstStyle/>
          <a:p>
            <a:r>
              <a:rPr lang="en-US" smtClean="0"/>
              <a:t>MEhsanSaeed</a:t>
            </a:r>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7E3085B-6EFE-4250-9429-4BBAF01C6B56}" type="datetime1">
              <a:rPr lang="en-US" smtClean="0"/>
              <a:t>1/31/2016</a:t>
            </a:fld>
            <a:endParaRPr lang="en-US"/>
          </a:p>
        </p:txBody>
      </p:sp>
      <p:sp>
        <p:nvSpPr>
          <p:cNvPr id="4" name="Footer Placeholder 3"/>
          <p:cNvSpPr>
            <a:spLocks noGrp="1"/>
          </p:cNvSpPr>
          <p:nvPr>
            <p:ph type="ftr" sz="quarter" idx="11"/>
          </p:nvPr>
        </p:nvSpPr>
        <p:spPr/>
        <p:txBody>
          <a:bodyPr/>
          <a:lstStyle/>
          <a:p>
            <a:r>
              <a:rPr lang="en-US" smtClean="0"/>
              <a:t>MEhsanSaeed</a:t>
            </a:r>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1D76607-F23F-4E0D-9DD9-428AC99330B8}" type="datetime1">
              <a:rPr lang="en-US" smtClean="0"/>
              <a:t>1/31/2016</a:t>
            </a:fld>
            <a:endParaRPr lang="en-US"/>
          </a:p>
        </p:txBody>
      </p:sp>
      <p:sp>
        <p:nvSpPr>
          <p:cNvPr id="3" name="Footer Placeholder 2"/>
          <p:cNvSpPr>
            <a:spLocks noGrp="1"/>
          </p:cNvSpPr>
          <p:nvPr>
            <p:ph type="ftr" sz="quarter" idx="11"/>
          </p:nvPr>
        </p:nvSpPr>
        <p:spPr/>
        <p:txBody>
          <a:bodyPr/>
          <a:lstStyle/>
          <a:p>
            <a:r>
              <a:rPr lang="en-US" smtClean="0"/>
              <a:t>MEhsanSaeed</a:t>
            </a:r>
            <a:endParaRPr lang="en-US"/>
          </a:p>
        </p:txBody>
      </p:sp>
      <p:sp>
        <p:nvSpPr>
          <p:cNvPr id="4" name="Slide Number Placeholder 3"/>
          <p:cNvSpPr>
            <a:spLocks noGrp="1"/>
          </p:cNvSpPr>
          <p:nvPr>
            <p:ph type="sldNum" sz="quarter" idx="12"/>
          </p:nvPr>
        </p:nvSpPr>
        <p:spPr/>
        <p:txBody>
          <a:bodyPr/>
          <a:lstStyle>
            <a:lvl1pPr>
              <a:defRPr>
                <a:solidFill>
                  <a:schemeClr val="tx1"/>
                </a:solidFill>
              </a:defRPr>
            </a:lvl1pPr>
          </a:lstStyle>
          <a:p>
            <a:fld id="{B6F15528-21DE-4FAA-801E-634DDDAF4B2B}"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2CC8A2D-C71E-4440-92FF-37C0DF2D4D33}" type="datetime1">
              <a:rPr lang="en-US" smtClean="0"/>
              <a:t>1/31/2016</a:t>
            </a:fld>
            <a:endParaRPr lang="en-US"/>
          </a:p>
        </p:txBody>
      </p:sp>
      <p:sp>
        <p:nvSpPr>
          <p:cNvPr id="6" name="Footer Placeholder 5"/>
          <p:cNvSpPr>
            <a:spLocks noGrp="1"/>
          </p:cNvSpPr>
          <p:nvPr>
            <p:ph type="ftr" sz="quarter" idx="11"/>
          </p:nvPr>
        </p:nvSpPr>
        <p:spPr/>
        <p:txBody>
          <a:bodyPr/>
          <a:lstStyle/>
          <a:p>
            <a:r>
              <a:rPr lang="en-US" smtClean="0"/>
              <a:t>MEhsanSaeed</a:t>
            </a:r>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0347FCD-1CA2-423F-9170-61CF5D0DF712}" type="datetime1">
              <a:rPr lang="en-US" smtClean="0"/>
              <a:t>1/31/2016</a:t>
            </a:fld>
            <a:endParaRPr lang="en-US"/>
          </a:p>
        </p:txBody>
      </p:sp>
      <p:sp>
        <p:nvSpPr>
          <p:cNvPr id="6" name="Footer Placeholder 5"/>
          <p:cNvSpPr>
            <a:spLocks noGrp="1"/>
          </p:cNvSpPr>
          <p:nvPr>
            <p:ph type="ftr" sz="quarter" idx="11"/>
          </p:nvPr>
        </p:nvSpPr>
        <p:spPr/>
        <p:txBody>
          <a:bodyPr/>
          <a:lstStyle/>
          <a:p>
            <a:r>
              <a:rPr lang="en-US" smtClean="0"/>
              <a:t>MEhsanSaeed</a:t>
            </a:r>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574FF54-A709-4437-829F-213E01901111}" type="datetime1">
              <a:rPr lang="en-US" smtClean="0"/>
              <a:t>1/31/2016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t>MEhsanSaeed</a:t>
            </a:r>
            <a:endParaRPr lang="en-US"/>
          </a:p>
        </p:txBody>
      </p:sp>
      <p:sp>
        <p:nvSpPr>
          <p:cNvPr id="6" name="Slide Number Placeholder 5"/>
          <p:cNvSpPr>
            <a:spLocks noGrp="1"/>
          </p:cNvSpPr>
          <p:nvPr>
            <p:ph type="sldNum" sz="quarter" idx="4"/>
          </p:nvPr>
        </p:nvSpPr>
        <p:spPr>
          <a:xfrm>
            <a:off x="6977742" y="6521903"/>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BCC1154-9CAF-4799-AA85-173B6B19A581}" type="datetime1">
              <a:rPr lang="en-US" smtClean="0">
                <a:solidFill>
                  <a:prstClr val="black">
                    <a:tint val="75000"/>
                  </a:prstClr>
                </a:solidFill>
              </a:rPr>
              <a:t>1/31/2016</a:t>
            </a:fld>
            <a:endParaRPr lang="en-US" dirty="0">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solidFill>
                  <a:prstClr val="black">
                    <a:tint val="75000"/>
                  </a:prstClr>
                </a:solidFill>
              </a:rPr>
              <a:t>MEhsanSaeed</a:t>
            </a:r>
            <a:endParaRPr lang="en-US" dirty="0">
              <a:solidFill>
                <a:prstClr val="black">
                  <a:tint val="75000"/>
                </a:prstClr>
              </a:solidFill>
            </a:endParaRPr>
          </a:p>
        </p:txBody>
      </p:sp>
      <p:sp>
        <p:nvSpPr>
          <p:cNvPr id="6" name="Slide Number Placeholder 5"/>
          <p:cNvSpPr>
            <a:spLocks noGrp="1"/>
          </p:cNvSpPr>
          <p:nvPr>
            <p:ph type="sldNum" sz="quarter" idx="4"/>
          </p:nvPr>
        </p:nvSpPr>
        <p:spPr>
          <a:xfrm>
            <a:off x="6977742" y="6521903"/>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29617067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solidFill>
                  <a:prstClr val="black">
                    <a:tint val="75000"/>
                  </a:prstClr>
                </a:solidFill>
              </a:rPr>
              <a:t>MEhsanSaeed</a:t>
            </a:r>
            <a:endParaRPr lang="en-US">
              <a:solidFill>
                <a:prstClr val="black">
                  <a:tint val="75000"/>
                </a:prstClr>
              </a:solidFill>
            </a:endParaRPr>
          </a:p>
        </p:txBody>
      </p:sp>
      <p:sp>
        <p:nvSpPr>
          <p:cNvPr id="6" name="Slide Number Placeholder 5"/>
          <p:cNvSpPr>
            <a:spLocks noGrp="1"/>
          </p:cNvSpPr>
          <p:nvPr>
            <p:ph type="sldNum" sz="quarter" idx="4"/>
          </p:nvPr>
        </p:nvSpPr>
        <p:spPr>
          <a:xfrm>
            <a:off x="6977742" y="6521903"/>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14712075"/>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iming>
    <p:tnLst>
      <p:par>
        <p:cTn id="1" dur="indefinite" restart="never" nodeType="tmRoot"/>
      </p:par>
    </p:tnLst>
  </p:timing>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5.xml"/><Relationship Id="rId1" Type="http://schemas.openxmlformats.org/officeDocument/2006/relationships/themeOverride" Target="../theme/themeOverride1.xml"/><Relationship Id="rId4" Type="http://schemas.openxmlformats.org/officeDocument/2006/relationships/image" Target="../media/image1.png"/></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15.xml"/><Relationship Id="rId4" Type="http://schemas.openxmlformats.org/officeDocument/2006/relationships/image" Target="../media/image3.jpeg"/></Relationships>
</file>

<file path=ppt/slides/_rels/slide1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6.xml"/><Relationship Id="rId1" Type="http://schemas.openxmlformats.org/officeDocument/2006/relationships/slideLayout" Target="../slideLayouts/slideLayout15.xml"/><Relationship Id="rId6" Type="http://schemas.openxmlformats.org/officeDocument/2006/relationships/image" Target="../media/image2.png"/><Relationship Id="rId5" Type="http://schemas.openxmlformats.org/officeDocument/2006/relationships/image" Target="../media/image6.jpeg"/><Relationship Id="rId4" Type="http://schemas.openxmlformats.org/officeDocument/2006/relationships/image" Target="../media/image5.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533400"/>
            <a:ext cx="9144000" cy="533400"/>
          </a:xfrm>
        </p:spPr>
        <p:txBody>
          <a:bodyPr>
            <a:noAutofit/>
          </a:bodyPr>
          <a:lstStyle/>
          <a:p>
            <a:r>
              <a:rPr lang="en-US" sz="3600" b="1" dirty="0" smtClean="0">
                <a:solidFill>
                  <a:srgbClr val="FF0000"/>
                </a:solidFill>
                <a:effectLst>
                  <a:outerShdw blurRad="38100" dist="38100" dir="2700000" algn="tl">
                    <a:srgbClr val="000000">
                      <a:alpha val="43137"/>
                    </a:srgbClr>
                  </a:outerShdw>
                </a:effectLst>
              </a:rPr>
              <a:t>Root Cause Analysis</a:t>
            </a:r>
            <a:endParaRPr lang="en-US" sz="3200" b="1" dirty="0">
              <a:solidFill>
                <a:srgbClr val="FF0000"/>
              </a:solidFill>
              <a:effectLst>
                <a:outerShdw blurRad="38100" dist="38100" dir="2700000" algn="tl">
                  <a:srgbClr val="000000">
                    <a:alpha val="43137"/>
                  </a:srgbClr>
                </a:outerShdw>
              </a:effectLst>
            </a:endParaRPr>
          </a:p>
        </p:txBody>
      </p:sp>
      <p:sp>
        <p:nvSpPr>
          <p:cNvPr id="5" name="Slide Number Placeholder 4"/>
          <p:cNvSpPr>
            <a:spLocks noGrp="1"/>
          </p:cNvSpPr>
          <p:nvPr>
            <p:ph type="sldNum" sz="quarter" idx="12"/>
          </p:nvPr>
        </p:nvSpPr>
        <p:spPr/>
        <p:txBody>
          <a:bodyPr/>
          <a:lstStyle/>
          <a:p>
            <a:fld id="{B6F15528-21DE-4FAA-801E-634DDDAF4B2B}" type="slidenum">
              <a:rPr lang="en-US" b="1" smtClean="0">
                <a:solidFill>
                  <a:prstClr val="black"/>
                </a:solidFill>
              </a:rPr>
              <a:pPr/>
              <a:t>1</a:t>
            </a:fld>
            <a:endParaRPr lang="en-US" b="1" dirty="0">
              <a:solidFill>
                <a:prstClr val="black"/>
              </a:solidFill>
            </a:endParaRPr>
          </a:p>
        </p:txBody>
      </p:sp>
      <p:sp>
        <p:nvSpPr>
          <p:cNvPr id="8" name="Rectangle 7"/>
          <p:cNvSpPr/>
          <p:nvPr/>
        </p:nvSpPr>
        <p:spPr>
          <a:xfrm>
            <a:off x="3676131" y="0"/>
            <a:ext cx="1785555" cy="584775"/>
          </a:xfrm>
          <a:prstGeom prst="rect">
            <a:avLst/>
          </a:prstGeom>
        </p:spPr>
        <p:txBody>
          <a:bodyPr wrap="square">
            <a:spAutoFit/>
          </a:bodyPr>
          <a:lstStyle/>
          <a:p>
            <a:pPr algn="ctr"/>
            <a:r>
              <a:rPr lang="en-US" sz="3200" b="1" dirty="0" smtClean="0">
                <a:solidFill>
                  <a:prstClr val="black"/>
                </a:solidFill>
              </a:rPr>
              <a:t>MEC-8</a:t>
            </a:r>
            <a:endParaRPr lang="en-US" sz="3200" b="1" dirty="0">
              <a:solidFill>
                <a:prstClr val="black"/>
              </a:solidFill>
            </a:endParaRPr>
          </a:p>
        </p:txBody>
      </p:sp>
      <p:sp>
        <p:nvSpPr>
          <p:cNvPr id="4" name="Footer Placeholder 3"/>
          <p:cNvSpPr>
            <a:spLocks noGrp="1"/>
          </p:cNvSpPr>
          <p:nvPr>
            <p:ph type="ftr" sz="quarter" idx="11"/>
          </p:nvPr>
        </p:nvSpPr>
        <p:spPr>
          <a:xfrm>
            <a:off x="3124200" y="6483673"/>
            <a:ext cx="2895600" cy="365125"/>
          </a:xfrm>
        </p:spPr>
        <p:txBody>
          <a:bodyPr/>
          <a:lstStyle/>
          <a:p>
            <a:r>
              <a:rPr lang="en-US" dirty="0" err="1" smtClean="0">
                <a:solidFill>
                  <a:prstClr val="black">
                    <a:tint val="75000"/>
                  </a:prstClr>
                </a:solidFill>
              </a:rPr>
              <a:t>MEhsanSaeed</a:t>
            </a:r>
            <a:endParaRPr lang="en-US" dirty="0">
              <a:solidFill>
                <a:prstClr val="black">
                  <a:tint val="75000"/>
                </a:prstClr>
              </a:solidFill>
            </a:endParaRPr>
          </a:p>
        </p:txBody>
      </p:sp>
      <p:sp>
        <p:nvSpPr>
          <p:cNvPr id="6" name="TextBox 5"/>
          <p:cNvSpPr txBox="1"/>
          <p:nvPr/>
        </p:nvSpPr>
        <p:spPr>
          <a:xfrm>
            <a:off x="124846" y="1219311"/>
            <a:ext cx="8906977" cy="5016758"/>
          </a:xfrm>
          <a:prstGeom prst="rect">
            <a:avLst/>
          </a:prstGeom>
          <a:noFill/>
        </p:spPr>
        <p:txBody>
          <a:bodyPr wrap="square" rtlCol="0">
            <a:spAutoFit/>
          </a:bodyPr>
          <a:lstStyle/>
          <a:p>
            <a:pPr>
              <a:spcBef>
                <a:spcPts val="600"/>
              </a:spcBef>
              <a:buClr>
                <a:srgbClr val="FF0000"/>
              </a:buClr>
              <a:buSzPct val="65000"/>
            </a:pPr>
            <a:r>
              <a:rPr lang="en-US" sz="2000" u="sng" dirty="0" smtClean="0">
                <a:solidFill>
                  <a:prstClr val="black"/>
                </a:solidFill>
              </a:rPr>
              <a:t>Outline</a:t>
            </a:r>
          </a:p>
          <a:p>
            <a:pPr marL="234950" indent="-234950">
              <a:spcBef>
                <a:spcPts val="600"/>
              </a:spcBef>
              <a:buClr>
                <a:srgbClr val="FF0000"/>
              </a:buClr>
              <a:buSzPct val="65000"/>
              <a:buFont typeface="Wingdings" pitchFamily="2" charset="2"/>
              <a:buChar char="§"/>
            </a:pPr>
            <a:r>
              <a:rPr lang="en-US" sz="2000" dirty="0" smtClean="0">
                <a:solidFill>
                  <a:prstClr val="black"/>
                </a:solidFill>
              </a:rPr>
              <a:t>General Principles</a:t>
            </a:r>
          </a:p>
          <a:p>
            <a:pPr marL="234950" indent="-234950">
              <a:spcBef>
                <a:spcPts val="600"/>
              </a:spcBef>
              <a:buClr>
                <a:srgbClr val="FF0000"/>
              </a:buClr>
              <a:buSzPct val="65000"/>
              <a:buFont typeface="Wingdings" pitchFamily="2" charset="2"/>
              <a:buChar char="§"/>
            </a:pPr>
            <a:r>
              <a:rPr lang="en-US" sz="2000" dirty="0" smtClean="0">
                <a:solidFill>
                  <a:prstClr val="black"/>
                </a:solidFill>
              </a:rPr>
              <a:t>Grouping Techniques</a:t>
            </a:r>
          </a:p>
          <a:p>
            <a:pPr marL="234950" indent="-234950">
              <a:spcBef>
                <a:spcPts val="1200"/>
              </a:spcBef>
              <a:buClr>
                <a:srgbClr val="FF0000"/>
              </a:buClr>
              <a:buSzPct val="65000"/>
              <a:buFont typeface="Wingdings" pitchFamily="2" charset="2"/>
              <a:buChar char="§"/>
            </a:pPr>
            <a:r>
              <a:rPr lang="en-US" sz="2000" dirty="0">
                <a:solidFill>
                  <a:prstClr val="black"/>
                </a:solidFill>
              </a:rPr>
              <a:t>The 5 Whys </a:t>
            </a:r>
          </a:p>
          <a:p>
            <a:pPr marL="234950" indent="-234950">
              <a:spcBef>
                <a:spcPts val="1200"/>
              </a:spcBef>
              <a:buClr>
                <a:srgbClr val="FF0000"/>
              </a:buClr>
              <a:buSzPct val="65000"/>
              <a:buFont typeface="Wingdings" pitchFamily="2" charset="2"/>
              <a:buChar char="§"/>
            </a:pPr>
            <a:r>
              <a:rPr lang="en-US" sz="2000" dirty="0">
                <a:solidFill>
                  <a:prstClr val="black"/>
                </a:solidFill>
              </a:rPr>
              <a:t>Cause-and-effect Diagrams/Fishbone diagrams/Ishikawa diagrams</a:t>
            </a:r>
          </a:p>
          <a:p>
            <a:pPr marL="234950" indent="-234950">
              <a:spcBef>
                <a:spcPts val="1200"/>
              </a:spcBef>
              <a:buClr>
                <a:srgbClr val="FF0000"/>
              </a:buClr>
              <a:buSzPct val="65000"/>
              <a:buFont typeface="Wingdings" pitchFamily="2" charset="2"/>
              <a:buChar char="§"/>
            </a:pPr>
            <a:r>
              <a:rPr lang="en-US" sz="2000" dirty="0" smtClean="0">
                <a:solidFill>
                  <a:prstClr val="black"/>
                </a:solidFill>
              </a:rPr>
              <a:t>Failure Mode &amp; Effect Analysis</a:t>
            </a:r>
            <a:endParaRPr lang="en-US" sz="2000" dirty="0">
              <a:solidFill>
                <a:prstClr val="black"/>
              </a:solidFill>
            </a:endParaRPr>
          </a:p>
          <a:p>
            <a:pPr marL="234950" indent="-234950">
              <a:spcBef>
                <a:spcPts val="1200"/>
              </a:spcBef>
              <a:buClr>
                <a:srgbClr val="FF0000"/>
              </a:buClr>
              <a:buSzPct val="65000"/>
              <a:buFont typeface="Wingdings" pitchFamily="2" charset="2"/>
              <a:buChar char="§"/>
            </a:pPr>
            <a:r>
              <a:rPr lang="en-US" sz="2000" dirty="0" smtClean="0">
                <a:solidFill>
                  <a:prstClr val="black"/>
                </a:solidFill>
              </a:rPr>
              <a:t>Fault Tree Analysis</a:t>
            </a:r>
            <a:endParaRPr lang="en-US" sz="2000" dirty="0">
              <a:solidFill>
                <a:prstClr val="black"/>
              </a:solidFill>
            </a:endParaRPr>
          </a:p>
          <a:p>
            <a:pPr marL="234950" indent="-234950">
              <a:spcBef>
                <a:spcPts val="1200"/>
              </a:spcBef>
              <a:buClr>
                <a:srgbClr val="FF0000"/>
              </a:buClr>
              <a:buSzPct val="65000"/>
              <a:buFont typeface="Wingdings" pitchFamily="2" charset="2"/>
              <a:buChar char="§"/>
            </a:pPr>
            <a:r>
              <a:rPr lang="en-US" sz="2000" dirty="0" smtClean="0">
                <a:solidFill>
                  <a:prstClr val="black"/>
                </a:solidFill>
              </a:rPr>
              <a:t>Pareto Analysis</a:t>
            </a:r>
          </a:p>
          <a:p>
            <a:pPr>
              <a:spcBef>
                <a:spcPts val="600"/>
              </a:spcBef>
              <a:buClr>
                <a:srgbClr val="FF0000"/>
              </a:buClr>
              <a:buSzPct val="65000"/>
            </a:pPr>
            <a:r>
              <a:rPr lang="en-US" sz="2000" u="sng" dirty="0" smtClean="0">
                <a:solidFill>
                  <a:prstClr val="black"/>
                </a:solidFill>
              </a:rPr>
              <a:t>Readings</a:t>
            </a:r>
          </a:p>
          <a:p>
            <a:pPr marL="234950" indent="-234950">
              <a:spcBef>
                <a:spcPts val="600"/>
              </a:spcBef>
              <a:buClr>
                <a:srgbClr val="FF0000"/>
              </a:buClr>
              <a:buSzPct val="65000"/>
              <a:buFont typeface="Wingdings" pitchFamily="2" charset="2"/>
              <a:buChar char="§"/>
            </a:pPr>
            <a:r>
              <a:rPr lang="en-US" sz="2000" smtClean="0">
                <a:solidFill>
                  <a:prstClr val="black"/>
                </a:solidFill>
              </a:rPr>
              <a:t>PMBoK, </a:t>
            </a:r>
            <a:r>
              <a:rPr lang="fr-FR" sz="2000" dirty="0">
                <a:solidFill>
                  <a:prstClr val="black"/>
                </a:solidFill>
              </a:rPr>
              <a:t>pages 91-92 &amp; 236-237.</a:t>
            </a:r>
          </a:p>
          <a:p>
            <a:pPr marL="234950" indent="-234950">
              <a:spcBef>
                <a:spcPts val="600"/>
              </a:spcBef>
              <a:buClr>
                <a:srgbClr val="FF0000"/>
              </a:buClr>
              <a:buSzPct val="65000"/>
              <a:buFont typeface="Wingdings" pitchFamily="2" charset="2"/>
              <a:buChar char="§"/>
            </a:pPr>
            <a:r>
              <a:rPr lang="fr-FR" sz="2000" dirty="0" smtClean="0">
                <a:solidFill>
                  <a:prstClr val="black"/>
                </a:solidFill>
              </a:rPr>
              <a:t>Rita</a:t>
            </a:r>
            <a:r>
              <a:rPr lang="fr-FR" sz="2000" dirty="0">
                <a:solidFill>
                  <a:prstClr val="black"/>
                </a:solidFill>
              </a:rPr>
              <a:t>, pages 302-304.</a:t>
            </a:r>
          </a:p>
          <a:p>
            <a:pPr marL="234950" indent="-234950">
              <a:spcBef>
                <a:spcPts val="600"/>
              </a:spcBef>
              <a:buClr>
                <a:srgbClr val="FF0000"/>
              </a:buClr>
              <a:buSzPct val="65000"/>
              <a:buFont typeface="Wingdings" pitchFamily="2" charset="2"/>
              <a:buChar char="§"/>
            </a:pPr>
            <a:r>
              <a:rPr lang="en-US" sz="2000" dirty="0" smtClean="0">
                <a:solidFill>
                  <a:prstClr val="black"/>
                </a:solidFill>
              </a:rPr>
              <a:t>Lecture Notes.</a:t>
            </a:r>
            <a:endParaRPr lang="en-US" sz="2000" dirty="0">
              <a:solidFill>
                <a:prstClr val="black"/>
              </a:solidFill>
            </a:endParaRPr>
          </a:p>
        </p:txBody>
      </p:sp>
    </p:spTree>
    <p:extLst>
      <p:ext uri="{BB962C8B-B14F-4D97-AF65-F5344CB8AC3E}">
        <p14:creationId xmlns:p14="http://schemas.microsoft.com/office/powerpoint/2010/main" val="24276189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2800" b="1" dirty="0" smtClean="0">
                <a:solidFill>
                  <a:srgbClr val="FF0000"/>
                </a:solidFill>
                <a:effectLst>
                  <a:outerShdw blurRad="38100" dist="38100" dir="2700000" algn="tl">
                    <a:srgbClr val="000000">
                      <a:alpha val="43137"/>
                    </a:srgbClr>
                  </a:outerShdw>
                </a:effectLst>
              </a:rPr>
              <a:t>Cause &amp; Effect Diagram</a:t>
            </a:r>
            <a:endParaRPr lang="en-US" sz="2800" b="1" dirty="0">
              <a:solidFill>
                <a:srgbClr val="FF0000"/>
              </a:solidFill>
              <a:effectLst>
                <a:outerShdw blurRad="38100" dist="38100" dir="2700000" algn="tl">
                  <a:srgbClr val="000000">
                    <a:alpha val="43137"/>
                  </a:srgbClr>
                </a:outerShdw>
              </a:effectLst>
            </a:endParaRPr>
          </a:p>
        </p:txBody>
      </p:sp>
      <p:sp>
        <p:nvSpPr>
          <p:cNvPr id="110" name="Content Placeholder 3"/>
          <p:cNvSpPr>
            <a:spLocks noGrp="1"/>
          </p:cNvSpPr>
          <p:nvPr>
            <p:ph sz="half" idx="1"/>
          </p:nvPr>
        </p:nvSpPr>
        <p:spPr>
          <a:xfrm>
            <a:off x="33598" y="767762"/>
            <a:ext cx="8958001" cy="1015835"/>
          </a:xfrm>
        </p:spPr>
        <p:txBody>
          <a:bodyPr>
            <a:normAutofit/>
          </a:bodyPr>
          <a:lstStyle/>
          <a:p>
            <a:pPr marL="228600" indent="-228600"/>
            <a:r>
              <a:rPr lang="en-US" sz="2000" b="1" dirty="0" smtClean="0">
                <a:solidFill>
                  <a:srgbClr val="0000FF"/>
                </a:solidFill>
              </a:rPr>
              <a:t>Project</a:t>
            </a:r>
            <a:r>
              <a:rPr lang="en-US" sz="2000" dirty="0" smtClean="0"/>
              <a:t>:  Improving the Quality of the University's MBA3.5 (3.5 yrs) Programme</a:t>
            </a:r>
          </a:p>
          <a:p>
            <a:pPr marL="228600" indent="-228600"/>
            <a:r>
              <a:rPr lang="en-US" sz="2000" b="1" dirty="0" smtClean="0">
                <a:solidFill>
                  <a:srgbClr val="0000FF"/>
                </a:solidFill>
              </a:rPr>
              <a:t>Objective:</a:t>
            </a:r>
            <a:r>
              <a:rPr lang="en-US" sz="2000" dirty="0" smtClean="0"/>
              <a:t> Root cause the reason for low quality of MBA(3.5 </a:t>
            </a:r>
            <a:r>
              <a:rPr lang="en-US" sz="2000" dirty="0" err="1" smtClean="0"/>
              <a:t>yrs</a:t>
            </a:r>
            <a:r>
              <a:rPr lang="en-US" sz="2000" dirty="0" smtClean="0"/>
              <a:t>) graduates</a:t>
            </a:r>
          </a:p>
        </p:txBody>
      </p: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10</a:t>
            </a:fld>
            <a:endParaRPr lang="en-US" b="1" dirty="0">
              <a:solidFill>
                <a:prstClr val="black"/>
              </a:solidFill>
            </a:endParaRPr>
          </a:p>
        </p:txBody>
      </p:sp>
      <p:cxnSp>
        <p:nvCxnSpPr>
          <p:cNvPr id="7" name="Straight Connector 6"/>
          <p:cNvCxnSpPr/>
          <p:nvPr/>
        </p:nvCxnSpPr>
        <p:spPr>
          <a:xfrm>
            <a:off x="-13855" y="645696"/>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107" name="Rectangle 106"/>
          <p:cNvSpPr/>
          <p:nvPr/>
        </p:nvSpPr>
        <p:spPr>
          <a:xfrm>
            <a:off x="6416040" y="3501169"/>
            <a:ext cx="1737360" cy="5993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r>
              <a:rPr lang="en-US" sz="1600" b="1" dirty="0">
                <a:solidFill>
                  <a:srgbClr val="FF0000"/>
                </a:solidFill>
                <a:ea typeface="Calibri"/>
                <a:cs typeface="Times New Roman"/>
              </a:rPr>
              <a:t>Low Quality Product in MBA </a:t>
            </a:r>
            <a:r>
              <a:rPr lang="en-US" sz="1600" b="1" dirty="0" smtClean="0">
                <a:solidFill>
                  <a:srgbClr val="FF0000"/>
                </a:solidFill>
                <a:ea typeface="Calibri"/>
                <a:cs typeface="Times New Roman"/>
              </a:rPr>
              <a:t>(3.5 </a:t>
            </a:r>
            <a:r>
              <a:rPr lang="en-US" sz="1600" b="1" dirty="0" err="1" smtClean="0">
                <a:solidFill>
                  <a:srgbClr val="FF0000"/>
                </a:solidFill>
                <a:ea typeface="Calibri"/>
                <a:cs typeface="Times New Roman"/>
              </a:rPr>
              <a:t>yrs</a:t>
            </a:r>
            <a:r>
              <a:rPr lang="en-US" sz="1600" b="1" dirty="0" smtClean="0">
                <a:solidFill>
                  <a:srgbClr val="FF0000"/>
                </a:solidFill>
                <a:ea typeface="Calibri"/>
                <a:cs typeface="Times New Roman"/>
              </a:rPr>
              <a:t>)</a:t>
            </a:r>
            <a:endParaRPr lang="en-US" sz="1600" b="1" dirty="0">
              <a:solidFill>
                <a:srgbClr val="FF0000"/>
              </a:solidFill>
              <a:ea typeface="Calibri"/>
              <a:cs typeface="Times New Roman"/>
            </a:endParaRPr>
          </a:p>
        </p:txBody>
      </p:sp>
      <p:grpSp>
        <p:nvGrpSpPr>
          <p:cNvPr id="9" name="Group 8"/>
          <p:cNvGrpSpPr/>
          <p:nvPr/>
        </p:nvGrpSpPr>
        <p:grpSpPr>
          <a:xfrm>
            <a:off x="985380" y="1600200"/>
            <a:ext cx="5401464" cy="4114800"/>
            <a:chOff x="985380" y="1600200"/>
            <a:chExt cx="5401464" cy="4114800"/>
          </a:xfrm>
        </p:grpSpPr>
        <p:cxnSp>
          <p:nvCxnSpPr>
            <p:cNvPr id="100" name="Straight Connector 99"/>
            <p:cNvCxnSpPr>
              <a:cxnSpLocks noChangeAspect="1"/>
            </p:cNvCxnSpPr>
            <p:nvPr/>
          </p:nvCxnSpPr>
          <p:spPr>
            <a:xfrm>
              <a:off x="1812631" y="2224765"/>
              <a:ext cx="1401461" cy="1598279"/>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8" name="Straight Connector 97"/>
            <p:cNvCxnSpPr>
              <a:cxnSpLocks noChangeAspect="1"/>
            </p:cNvCxnSpPr>
            <p:nvPr/>
          </p:nvCxnSpPr>
          <p:spPr>
            <a:xfrm flipV="1">
              <a:off x="1822364" y="3823045"/>
              <a:ext cx="1401460" cy="1598279"/>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6" name="Straight Arrow Connector 105"/>
            <p:cNvCxnSpPr>
              <a:cxnSpLocks noChangeAspect="1"/>
            </p:cNvCxnSpPr>
            <p:nvPr/>
          </p:nvCxnSpPr>
          <p:spPr>
            <a:xfrm>
              <a:off x="2065673" y="3823045"/>
              <a:ext cx="4321171"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05" name="Rectangle 104"/>
            <p:cNvSpPr/>
            <p:nvPr/>
          </p:nvSpPr>
          <p:spPr>
            <a:xfrm>
              <a:off x="4171666" y="1600200"/>
              <a:ext cx="1036521" cy="5993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r>
                <a:rPr lang="en-US" sz="1600" b="1" dirty="0">
                  <a:solidFill>
                    <a:srgbClr val="0000FF"/>
                  </a:solidFill>
                  <a:ea typeface="Calibri"/>
                  <a:cs typeface="Times New Roman"/>
                </a:rPr>
                <a:t>Educational Background</a:t>
              </a:r>
            </a:p>
          </p:txBody>
        </p:sp>
        <p:cxnSp>
          <p:nvCxnSpPr>
            <p:cNvPr id="102" name="Straight Connector 101"/>
            <p:cNvCxnSpPr>
              <a:cxnSpLocks noChangeAspect="1"/>
            </p:cNvCxnSpPr>
            <p:nvPr/>
          </p:nvCxnSpPr>
          <p:spPr>
            <a:xfrm flipV="1">
              <a:off x="4712876" y="3823045"/>
              <a:ext cx="1401461" cy="1598279"/>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03" name="Rectangle 102"/>
            <p:cNvSpPr/>
            <p:nvPr/>
          </p:nvSpPr>
          <p:spPr>
            <a:xfrm>
              <a:off x="4196833" y="5337629"/>
              <a:ext cx="1005840" cy="3773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r>
                <a:rPr lang="en-US" sz="1600" b="1" dirty="0">
                  <a:solidFill>
                    <a:srgbClr val="0000FF"/>
                  </a:solidFill>
                  <a:ea typeface="Calibri"/>
                  <a:cs typeface="Times New Roman"/>
                </a:rPr>
                <a:t>Personality</a:t>
              </a:r>
            </a:p>
          </p:txBody>
        </p:sp>
        <p:sp>
          <p:nvSpPr>
            <p:cNvPr id="101" name="Rectangle 100"/>
            <p:cNvSpPr/>
            <p:nvPr/>
          </p:nvSpPr>
          <p:spPr>
            <a:xfrm>
              <a:off x="985380" y="1747501"/>
              <a:ext cx="1605841" cy="55495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r>
                <a:rPr lang="en-US" sz="1600" b="1" dirty="0">
                  <a:solidFill>
                    <a:srgbClr val="0000FF"/>
                  </a:solidFill>
                  <a:ea typeface="Calibri"/>
                  <a:cs typeface="Times New Roman"/>
                </a:rPr>
                <a:t>Extent of Business Education</a:t>
              </a:r>
            </a:p>
          </p:txBody>
        </p:sp>
        <p:sp>
          <p:nvSpPr>
            <p:cNvPr id="99" name="Rectangle 98"/>
            <p:cNvSpPr/>
            <p:nvPr/>
          </p:nvSpPr>
          <p:spPr>
            <a:xfrm>
              <a:off x="1141098" y="5376928"/>
              <a:ext cx="1381996" cy="3107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r>
                <a:rPr lang="en-US" sz="1600" b="1">
                  <a:solidFill>
                    <a:srgbClr val="0000FF"/>
                  </a:solidFill>
                  <a:ea typeface="Calibri"/>
                  <a:cs typeface="Times New Roman"/>
                </a:rPr>
                <a:t>Other Reasons</a:t>
              </a:r>
            </a:p>
          </p:txBody>
        </p:sp>
        <p:cxnSp>
          <p:nvCxnSpPr>
            <p:cNvPr id="104" name="Straight Connector 103"/>
            <p:cNvCxnSpPr>
              <a:cxnSpLocks noChangeAspect="1"/>
            </p:cNvCxnSpPr>
            <p:nvPr/>
          </p:nvCxnSpPr>
          <p:spPr>
            <a:xfrm>
              <a:off x="4703144" y="2224765"/>
              <a:ext cx="1401461" cy="159828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4" name="Group 3"/>
          <p:cNvGrpSpPr/>
          <p:nvPr/>
        </p:nvGrpSpPr>
        <p:grpSpPr>
          <a:xfrm>
            <a:off x="2999980" y="2258063"/>
            <a:ext cx="2851583" cy="1542783"/>
            <a:chOff x="2999980" y="2258063"/>
            <a:chExt cx="2851583" cy="1542783"/>
          </a:xfrm>
        </p:grpSpPr>
        <p:sp>
          <p:nvSpPr>
            <p:cNvPr id="97" name="Rectangle 96"/>
            <p:cNvSpPr/>
            <p:nvPr/>
          </p:nvSpPr>
          <p:spPr>
            <a:xfrm>
              <a:off x="3340613" y="2258063"/>
              <a:ext cx="1021899" cy="3218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r"/>
              <a:r>
                <a:rPr lang="en-US" sz="1400" b="1" dirty="0">
                  <a:solidFill>
                    <a:srgbClr val="000000"/>
                  </a:solidFill>
                  <a:ea typeface="Calibri"/>
                  <a:cs typeface="Times New Roman"/>
                </a:rPr>
                <a:t>Weak FA/</a:t>
              </a:r>
              <a:r>
                <a:rPr lang="en-US" sz="1400" b="1" dirty="0" err="1">
                  <a:solidFill>
                    <a:srgbClr val="000000"/>
                  </a:solidFill>
                  <a:ea typeface="Calibri"/>
                  <a:cs typeface="Times New Roman"/>
                </a:rPr>
                <a:t>FSc</a:t>
              </a:r>
              <a:endParaRPr lang="en-US" sz="1400" b="1" dirty="0">
                <a:solidFill>
                  <a:prstClr val="white"/>
                </a:solidFill>
                <a:ea typeface="Calibri"/>
                <a:cs typeface="Times New Roman"/>
              </a:endParaRPr>
            </a:p>
          </p:txBody>
        </p:sp>
        <p:cxnSp>
          <p:nvCxnSpPr>
            <p:cNvPr id="96" name="Straight Arrow Connector 95"/>
            <p:cNvCxnSpPr>
              <a:cxnSpLocks noChangeAspect="1"/>
            </p:cNvCxnSpPr>
            <p:nvPr/>
          </p:nvCxnSpPr>
          <p:spPr>
            <a:xfrm>
              <a:off x="4411173" y="2435650"/>
              <a:ext cx="467154" cy="0"/>
            </a:xfrm>
            <a:prstGeom prst="straightConnector1">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4" name="Straight Arrow Connector 93"/>
            <p:cNvCxnSpPr>
              <a:cxnSpLocks noChangeAspect="1"/>
            </p:cNvCxnSpPr>
            <p:nvPr/>
          </p:nvCxnSpPr>
          <p:spPr>
            <a:xfrm>
              <a:off x="4644750" y="2746426"/>
              <a:ext cx="513382" cy="0"/>
            </a:xfrm>
            <a:prstGeom prst="straightConnector1">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95" name="Rectangle 94"/>
            <p:cNvSpPr/>
            <p:nvPr/>
          </p:nvSpPr>
          <p:spPr>
            <a:xfrm>
              <a:off x="2999980" y="2568839"/>
              <a:ext cx="1635037" cy="3218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r"/>
              <a:r>
                <a:rPr lang="en-US" sz="1400" b="1" dirty="0">
                  <a:solidFill>
                    <a:srgbClr val="000000"/>
                  </a:solidFill>
                  <a:ea typeface="Calibri"/>
                  <a:cs typeface="Times New Roman"/>
                </a:rPr>
                <a:t>Weak BA/BSc/</a:t>
              </a:r>
              <a:r>
                <a:rPr lang="en-US" sz="1400" b="1" dirty="0" err="1">
                  <a:solidFill>
                    <a:srgbClr val="000000"/>
                  </a:solidFill>
                  <a:ea typeface="Calibri"/>
                  <a:cs typeface="Times New Roman"/>
                </a:rPr>
                <a:t>BCom</a:t>
              </a:r>
              <a:endParaRPr lang="en-US" sz="1400" b="1" dirty="0">
                <a:solidFill>
                  <a:prstClr val="white"/>
                </a:solidFill>
                <a:ea typeface="Calibri"/>
                <a:cs typeface="Times New Roman"/>
              </a:endParaRPr>
            </a:p>
          </p:txBody>
        </p:sp>
        <p:cxnSp>
          <p:nvCxnSpPr>
            <p:cNvPr id="92" name="Straight Arrow Connector 91"/>
            <p:cNvCxnSpPr>
              <a:cxnSpLocks noChangeAspect="1"/>
            </p:cNvCxnSpPr>
            <p:nvPr/>
          </p:nvCxnSpPr>
          <p:spPr>
            <a:xfrm>
              <a:off x="5043776" y="3134897"/>
              <a:ext cx="467154" cy="0"/>
            </a:xfrm>
            <a:prstGeom prst="straightConnector1">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93" name="Rectangle 92"/>
            <p:cNvSpPr/>
            <p:nvPr/>
          </p:nvSpPr>
          <p:spPr>
            <a:xfrm>
              <a:off x="3301683" y="2868517"/>
              <a:ext cx="1702191" cy="56605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r"/>
              <a:r>
                <a:rPr lang="en-US" sz="1400" b="1" dirty="0">
                  <a:solidFill>
                    <a:srgbClr val="000000"/>
                  </a:solidFill>
                  <a:ea typeface="Calibri"/>
                  <a:cs typeface="Times New Roman"/>
                </a:rPr>
                <a:t>BA/BSc/</a:t>
              </a:r>
              <a:r>
                <a:rPr lang="en-US" sz="1400" b="1" dirty="0" err="1">
                  <a:solidFill>
                    <a:srgbClr val="000000"/>
                  </a:solidFill>
                  <a:ea typeface="Calibri"/>
                  <a:cs typeface="Times New Roman"/>
                </a:rPr>
                <a:t>BCom</a:t>
              </a:r>
              <a:r>
                <a:rPr lang="en-US" sz="1400" b="1" dirty="0">
                  <a:solidFill>
                    <a:srgbClr val="000000"/>
                  </a:solidFill>
                  <a:ea typeface="Calibri"/>
                  <a:cs typeface="Times New Roman"/>
                </a:rPr>
                <a:t> from Low-Key Institutes   </a:t>
              </a:r>
              <a:endParaRPr lang="en-US" sz="1400" b="1" dirty="0">
                <a:solidFill>
                  <a:prstClr val="white"/>
                </a:solidFill>
                <a:ea typeface="Calibri"/>
                <a:cs typeface="Times New Roman"/>
              </a:endParaRPr>
            </a:p>
          </p:txBody>
        </p:sp>
        <p:cxnSp>
          <p:nvCxnSpPr>
            <p:cNvPr id="90" name="Straight Arrow Connector 89"/>
            <p:cNvCxnSpPr>
              <a:cxnSpLocks noChangeAspect="1"/>
            </p:cNvCxnSpPr>
            <p:nvPr/>
          </p:nvCxnSpPr>
          <p:spPr>
            <a:xfrm>
              <a:off x="5384409" y="3534466"/>
              <a:ext cx="467154" cy="0"/>
            </a:xfrm>
            <a:prstGeom prst="straightConnector1">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91" name="Rectangle 90"/>
            <p:cNvSpPr/>
            <p:nvPr/>
          </p:nvSpPr>
          <p:spPr>
            <a:xfrm>
              <a:off x="3223824" y="3234789"/>
              <a:ext cx="2121656" cy="56605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r"/>
              <a:r>
                <a:rPr lang="en-US" sz="1400" b="1" dirty="0">
                  <a:solidFill>
                    <a:srgbClr val="000000"/>
                  </a:solidFill>
                  <a:ea typeface="Calibri"/>
                  <a:cs typeface="Times New Roman"/>
                </a:rPr>
                <a:t>BA/BSc in Low-Key subjects   </a:t>
              </a:r>
              <a:endParaRPr lang="en-US" sz="1400" b="1" dirty="0">
                <a:solidFill>
                  <a:prstClr val="white"/>
                </a:solidFill>
                <a:ea typeface="Calibri"/>
                <a:cs typeface="Times New Roman"/>
              </a:endParaRPr>
            </a:p>
          </p:txBody>
        </p:sp>
      </p:grpSp>
      <p:grpSp>
        <p:nvGrpSpPr>
          <p:cNvPr id="5" name="Group 4"/>
          <p:cNvGrpSpPr/>
          <p:nvPr/>
        </p:nvGrpSpPr>
        <p:grpSpPr>
          <a:xfrm>
            <a:off x="2779938" y="3967334"/>
            <a:ext cx="2935372" cy="955771"/>
            <a:chOff x="2779938" y="3967334"/>
            <a:chExt cx="2935372" cy="955771"/>
          </a:xfrm>
        </p:grpSpPr>
        <p:cxnSp>
          <p:nvCxnSpPr>
            <p:cNvPr id="108" name="Straight Arrow Connector 107"/>
            <p:cNvCxnSpPr>
              <a:cxnSpLocks noChangeAspect="1"/>
            </p:cNvCxnSpPr>
            <p:nvPr/>
          </p:nvCxnSpPr>
          <p:spPr>
            <a:xfrm>
              <a:off x="5248156" y="4267011"/>
              <a:ext cx="467154" cy="0"/>
            </a:xfrm>
            <a:prstGeom prst="straightConnector1">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09" name="Rectangle 108"/>
            <p:cNvSpPr/>
            <p:nvPr/>
          </p:nvSpPr>
          <p:spPr>
            <a:xfrm>
              <a:off x="3087571" y="3967334"/>
              <a:ext cx="2121656" cy="56605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r"/>
              <a:r>
                <a:rPr lang="en-US" sz="1400" b="1" dirty="0">
                  <a:solidFill>
                    <a:srgbClr val="000000"/>
                  </a:solidFill>
                  <a:ea typeface="Calibri"/>
                  <a:cs typeface="Times New Roman"/>
                </a:rPr>
                <a:t>Weak Inter-Personal Skills   </a:t>
              </a:r>
              <a:endParaRPr lang="en-US" sz="1400" b="1" dirty="0">
                <a:solidFill>
                  <a:prstClr val="white"/>
                </a:solidFill>
                <a:ea typeface="Calibri"/>
                <a:cs typeface="Times New Roman"/>
              </a:endParaRPr>
            </a:p>
          </p:txBody>
        </p:sp>
        <p:cxnSp>
          <p:nvCxnSpPr>
            <p:cNvPr id="88" name="Straight Arrow Connector 87"/>
            <p:cNvCxnSpPr>
              <a:cxnSpLocks noChangeAspect="1"/>
            </p:cNvCxnSpPr>
            <p:nvPr/>
          </p:nvCxnSpPr>
          <p:spPr>
            <a:xfrm>
              <a:off x="4926988" y="4633283"/>
              <a:ext cx="467154" cy="0"/>
            </a:xfrm>
            <a:prstGeom prst="straightConnector1">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89" name="Rectangle 88"/>
            <p:cNvSpPr/>
            <p:nvPr/>
          </p:nvSpPr>
          <p:spPr>
            <a:xfrm>
              <a:off x="2779938" y="4357048"/>
              <a:ext cx="2121656" cy="56605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r"/>
              <a:r>
                <a:rPr lang="en-US" sz="1400" b="1" dirty="0">
                  <a:solidFill>
                    <a:srgbClr val="000000"/>
                  </a:solidFill>
                  <a:ea typeface="Calibri"/>
                  <a:cs typeface="Times New Roman"/>
                </a:rPr>
                <a:t>Weak English   </a:t>
              </a:r>
              <a:endParaRPr lang="en-US" sz="1400" b="1" dirty="0">
                <a:solidFill>
                  <a:prstClr val="white"/>
                </a:solidFill>
                <a:ea typeface="Calibri"/>
                <a:cs typeface="Times New Roman"/>
              </a:endParaRPr>
            </a:p>
          </p:txBody>
        </p:sp>
      </p:grpSp>
      <p:grpSp>
        <p:nvGrpSpPr>
          <p:cNvPr id="6" name="Group 5"/>
          <p:cNvGrpSpPr/>
          <p:nvPr/>
        </p:nvGrpSpPr>
        <p:grpSpPr>
          <a:xfrm>
            <a:off x="896815" y="2713128"/>
            <a:ext cx="1937715" cy="921231"/>
            <a:chOff x="896815" y="2713128"/>
            <a:chExt cx="1937715" cy="921231"/>
          </a:xfrm>
        </p:grpSpPr>
        <p:sp>
          <p:nvSpPr>
            <p:cNvPr id="64" name="Rectangle 63"/>
            <p:cNvSpPr/>
            <p:nvPr/>
          </p:nvSpPr>
          <p:spPr>
            <a:xfrm>
              <a:off x="1072971" y="3168194"/>
              <a:ext cx="1245743" cy="4661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r">
                <a:lnSpc>
                  <a:spcPts val="1400"/>
                </a:lnSpc>
              </a:pPr>
              <a:r>
                <a:rPr lang="en-US" sz="1400" b="1" dirty="0">
                  <a:solidFill>
                    <a:srgbClr val="000000"/>
                  </a:solidFill>
                  <a:ea typeface="Calibri"/>
                  <a:cs typeface="Times New Roman"/>
                </a:rPr>
                <a:t>3.5 yrs vis-à-vis 5.5/6.5 others</a:t>
              </a:r>
              <a:endParaRPr lang="en-US" sz="1400" b="1" dirty="0">
                <a:solidFill>
                  <a:prstClr val="white"/>
                </a:solidFill>
                <a:ea typeface="Calibri"/>
                <a:cs typeface="Times New Roman"/>
              </a:endParaRPr>
            </a:p>
          </p:txBody>
        </p:sp>
        <p:cxnSp>
          <p:nvCxnSpPr>
            <p:cNvPr id="66" name="Straight Arrow Connector 65"/>
            <p:cNvCxnSpPr>
              <a:cxnSpLocks noChangeAspect="1"/>
            </p:cNvCxnSpPr>
            <p:nvPr/>
          </p:nvCxnSpPr>
          <p:spPr>
            <a:xfrm>
              <a:off x="2367376" y="3401276"/>
              <a:ext cx="467154" cy="0"/>
            </a:xfrm>
            <a:prstGeom prst="straightConnector1">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9" name="Straight Arrow Connector 68"/>
            <p:cNvCxnSpPr>
              <a:cxnSpLocks noChangeAspect="1"/>
            </p:cNvCxnSpPr>
            <p:nvPr/>
          </p:nvCxnSpPr>
          <p:spPr>
            <a:xfrm>
              <a:off x="1997546" y="2968409"/>
              <a:ext cx="467154" cy="0"/>
            </a:xfrm>
            <a:prstGeom prst="straightConnector1">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0" name="Rectangle 69"/>
            <p:cNvSpPr/>
            <p:nvPr/>
          </p:nvSpPr>
          <p:spPr>
            <a:xfrm>
              <a:off x="896815" y="2713128"/>
              <a:ext cx="1052069" cy="4661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r">
                <a:lnSpc>
                  <a:spcPts val="1400"/>
                </a:lnSpc>
              </a:pPr>
              <a:r>
                <a:rPr lang="en-US" sz="1400" b="1" dirty="0">
                  <a:solidFill>
                    <a:srgbClr val="000000"/>
                  </a:solidFill>
                  <a:ea typeface="Calibri"/>
                  <a:cs typeface="Times New Roman"/>
                </a:rPr>
                <a:t>Roadmap </a:t>
              </a:r>
              <a:r>
                <a:rPr lang="en-US" sz="1400" b="1" dirty="0" err="1" smtClean="0">
                  <a:solidFill>
                    <a:srgbClr val="000000"/>
                  </a:solidFill>
                  <a:ea typeface="Calibri"/>
                  <a:cs typeface="Times New Roman"/>
                </a:rPr>
                <a:t>unextendable</a:t>
              </a:r>
              <a:endParaRPr lang="en-US" sz="1400" b="1" dirty="0">
                <a:solidFill>
                  <a:prstClr val="white"/>
                </a:solidFill>
                <a:ea typeface="Calibri"/>
                <a:cs typeface="Times New Roman"/>
              </a:endParaRPr>
            </a:p>
          </p:txBody>
        </p:sp>
      </p:grpSp>
      <p:grpSp>
        <p:nvGrpSpPr>
          <p:cNvPr id="11" name="Group 10"/>
          <p:cNvGrpSpPr/>
          <p:nvPr/>
        </p:nvGrpSpPr>
        <p:grpSpPr>
          <a:xfrm>
            <a:off x="810197" y="4011730"/>
            <a:ext cx="2092459" cy="1232007"/>
            <a:chOff x="810197" y="4011730"/>
            <a:chExt cx="2092459" cy="1232007"/>
          </a:xfrm>
        </p:grpSpPr>
        <p:cxnSp>
          <p:nvCxnSpPr>
            <p:cNvPr id="76" name="Straight Arrow Connector 75"/>
            <p:cNvCxnSpPr>
              <a:cxnSpLocks noChangeAspect="1"/>
            </p:cNvCxnSpPr>
            <p:nvPr/>
          </p:nvCxnSpPr>
          <p:spPr>
            <a:xfrm>
              <a:off x="2435502" y="4178217"/>
              <a:ext cx="467154" cy="0"/>
            </a:xfrm>
            <a:prstGeom prst="straightConnector1">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7" name="Rectangle 76"/>
            <p:cNvSpPr/>
            <p:nvPr/>
          </p:nvSpPr>
          <p:spPr>
            <a:xfrm>
              <a:off x="1598519" y="4011730"/>
              <a:ext cx="798054" cy="34407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r"/>
              <a:r>
                <a:rPr lang="en-US" sz="1400" b="1" dirty="0">
                  <a:solidFill>
                    <a:srgbClr val="000000"/>
                  </a:solidFill>
                  <a:ea typeface="Calibri"/>
                  <a:cs typeface="Times New Roman"/>
                </a:rPr>
                <a:t>Late Start</a:t>
              </a:r>
              <a:endParaRPr lang="en-US" sz="1400" b="1" dirty="0">
                <a:solidFill>
                  <a:prstClr val="white"/>
                </a:solidFill>
                <a:ea typeface="Calibri"/>
                <a:cs typeface="Times New Roman"/>
              </a:endParaRPr>
            </a:p>
          </p:txBody>
        </p:sp>
        <p:sp>
          <p:nvSpPr>
            <p:cNvPr id="74" name="Rectangle 73"/>
            <p:cNvSpPr/>
            <p:nvPr/>
          </p:nvSpPr>
          <p:spPr>
            <a:xfrm>
              <a:off x="1014577" y="4333606"/>
              <a:ext cx="1070561" cy="4439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r"/>
              <a:r>
                <a:rPr lang="en-US" sz="1400" b="1">
                  <a:solidFill>
                    <a:srgbClr val="000000"/>
                  </a:solidFill>
                  <a:ea typeface="Calibri"/>
                  <a:cs typeface="Times New Roman"/>
                </a:rPr>
                <a:t>Relatively Early Finish</a:t>
              </a:r>
              <a:endParaRPr lang="en-US" sz="1400" b="1">
                <a:solidFill>
                  <a:prstClr val="white"/>
                </a:solidFill>
                <a:ea typeface="Calibri"/>
                <a:cs typeface="Times New Roman"/>
              </a:endParaRPr>
            </a:p>
          </p:txBody>
        </p:sp>
        <p:cxnSp>
          <p:nvCxnSpPr>
            <p:cNvPr id="75" name="Straight Arrow Connector 74"/>
            <p:cNvCxnSpPr>
              <a:cxnSpLocks noChangeAspect="1"/>
            </p:cNvCxnSpPr>
            <p:nvPr/>
          </p:nvCxnSpPr>
          <p:spPr>
            <a:xfrm>
              <a:off x="2104602" y="4555589"/>
              <a:ext cx="467154" cy="0"/>
            </a:xfrm>
            <a:prstGeom prst="straightConnector1">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2" name="Rectangle 71"/>
            <p:cNvSpPr/>
            <p:nvPr/>
          </p:nvSpPr>
          <p:spPr>
            <a:xfrm>
              <a:off x="810197" y="4799771"/>
              <a:ext cx="973236" cy="4439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r"/>
              <a:r>
                <a:rPr lang="en-US" sz="1400" b="1" dirty="0">
                  <a:solidFill>
                    <a:srgbClr val="000000"/>
                  </a:solidFill>
                  <a:ea typeface="Calibri"/>
                  <a:cs typeface="Times New Roman"/>
                </a:rPr>
                <a:t>Time &amp; Cost Fixed</a:t>
              </a:r>
              <a:endParaRPr lang="en-US" sz="1400" b="1" dirty="0">
                <a:solidFill>
                  <a:prstClr val="white"/>
                </a:solidFill>
                <a:ea typeface="Calibri"/>
                <a:cs typeface="Times New Roman"/>
              </a:endParaRPr>
            </a:p>
          </p:txBody>
        </p:sp>
        <p:cxnSp>
          <p:nvCxnSpPr>
            <p:cNvPr id="73" name="Straight Arrow Connector 72"/>
            <p:cNvCxnSpPr>
              <a:cxnSpLocks noChangeAspect="1"/>
            </p:cNvCxnSpPr>
            <p:nvPr/>
          </p:nvCxnSpPr>
          <p:spPr>
            <a:xfrm>
              <a:off x="1807764" y="5021754"/>
              <a:ext cx="364964" cy="0"/>
            </a:xfrm>
            <a:prstGeom prst="straightConnector1">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aphicFrame>
        <p:nvGraphicFramePr>
          <p:cNvPr id="46" name="Table 45"/>
          <p:cNvGraphicFramePr>
            <a:graphicFrameLocks noGrp="1"/>
          </p:cNvGraphicFramePr>
          <p:nvPr>
            <p:extLst>
              <p:ext uri="{D42A27DB-BD31-4B8C-83A1-F6EECF244321}">
                <p14:modId xmlns:p14="http://schemas.microsoft.com/office/powerpoint/2010/main" val="2489691061"/>
              </p:ext>
            </p:extLst>
          </p:nvPr>
        </p:nvGraphicFramePr>
        <p:xfrm>
          <a:off x="2021541" y="5768810"/>
          <a:ext cx="5120640" cy="1004025"/>
        </p:xfrm>
        <a:graphic>
          <a:graphicData uri="http://schemas.openxmlformats.org/drawingml/2006/table">
            <a:tbl>
              <a:tblPr firstRow="1" bandRow="1">
                <a:tableStyleId>{5940675A-B579-460E-94D1-54222C63F5DA}</a:tableStyleId>
              </a:tblPr>
              <a:tblGrid>
                <a:gridCol w="731520"/>
                <a:gridCol w="731520"/>
                <a:gridCol w="731520"/>
                <a:gridCol w="731520"/>
                <a:gridCol w="731520"/>
                <a:gridCol w="365760"/>
                <a:gridCol w="365760"/>
                <a:gridCol w="365760"/>
                <a:gridCol w="365760"/>
              </a:tblGrid>
              <a:tr h="200805">
                <a:tc gridSpan="9">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smtClean="0">
                          <a:effectLst/>
                          <a:latin typeface="+mn-lt"/>
                          <a:ea typeface="Calibri"/>
                          <a:cs typeface="Times New Roman"/>
                        </a:rPr>
                        <a:t>Years since FA/</a:t>
                      </a:r>
                      <a:r>
                        <a:rPr lang="en-US" sz="1200" b="1" dirty="0" err="1" smtClean="0">
                          <a:effectLst/>
                          <a:latin typeface="+mn-lt"/>
                          <a:ea typeface="Calibri"/>
                          <a:cs typeface="Times New Roman"/>
                        </a:rPr>
                        <a:t>FSc</a:t>
                      </a:r>
                      <a:r>
                        <a:rPr lang="en-US" sz="1200" b="1" dirty="0" smtClean="0">
                          <a:effectLst/>
                          <a:latin typeface="+mn-lt"/>
                          <a:ea typeface="Calibri"/>
                          <a:cs typeface="Times New Roman"/>
                        </a:rPr>
                        <a:t>/A-</a:t>
                      </a:r>
                      <a:r>
                        <a:rPr lang="en-US" sz="1200" b="1" dirty="0" err="1" smtClean="0">
                          <a:effectLst/>
                          <a:latin typeface="+mn-lt"/>
                          <a:ea typeface="Calibri"/>
                          <a:cs typeface="Times New Roman"/>
                        </a:rPr>
                        <a:t>Lvl</a:t>
                      </a:r>
                      <a:endParaRPr lang="en-US" sz="1100" b="1" dirty="0" smtClean="0">
                        <a:effectLst/>
                        <a:latin typeface="+mn-lt"/>
                        <a:ea typeface="Calibri"/>
                        <a:cs typeface="Times New Roman"/>
                      </a:endParaRPr>
                    </a:p>
                  </a:txBody>
                  <a:tcPr marT="0" marB="0"/>
                </a:tc>
                <a:tc hMerge="1">
                  <a:txBody>
                    <a:bodyPr/>
                    <a:lstStyle/>
                    <a:p>
                      <a:endParaRPr lang="en-US" sz="1200" dirty="0"/>
                    </a:p>
                  </a:txBody>
                  <a:tcPr/>
                </a:tc>
                <a:tc hMerge="1">
                  <a:txBody>
                    <a:bodyPr/>
                    <a:lstStyle/>
                    <a:p>
                      <a:endParaRPr lang="en-US" sz="1200" dirty="0"/>
                    </a:p>
                  </a:txBody>
                  <a:tcPr/>
                </a:tc>
                <a:tc hMerge="1">
                  <a:txBody>
                    <a:bodyPr/>
                    <a:lstStyle/>
                    <a:p>
                      <a:endParaRPr lang="en-US" sz="1200" dirty="0"/>
                    </a:p>
                  </a:txBody>
                  <a:tcPr/>
                </a:tc>
                <a:tc hMerge="1">
                  <a:txBody>
                    <a:bodyPr/>
                    <a:lstStyle/>
                    <a:p>
                      <a:endParaRPr lang="en-US" sz="1200" dirty="0"/>
                    </a:p>
                  </a:txBody>
                  <a:tcPr/>
                </a:tc>
                <a:tc hMerge="1">
                  <a:txBody>
                    <a:bodyPr/>
                    <a:lstStyle/>
                    <a:p>
                      <a:endParaRPr lang="en-US" sz="1200"/>
                    </a:p>
                  </a:txBody>
                  <a:tcPr/>
                </a:tc>
                <a:tc hMerge="1">
                  <a:txBody>
                    <a:bodyPr/>
                    <a:lstStyle/>
                    <a:p>
                      <a:endParaRPr lang="en-US" sz="1200" dirty="0"/>
                    </a:p>
                  </a:txBody>
                  <a:tcPr/>
                </a:tc>
                <a:tc hMerge="1">
                  <a:txBody>
                    <a:bodyPr/>
                    <a:lstStyle/>
                    <a:p>
                      <a:endParaRPr lang="en-US" sz="1200" dirty="0"/>
                    </a:p>
                  </a:txBody>
                  <a:tcPr/>
                </a:tc>
                <a:tc hMerge="1">
                  <a:txBody>
                    <a:bodyPr/>
                    <a:lstStyle/>
                    <a:p>
                      <a:endParaRPr lang="en-US" sz="1200" dirty="0"/>
                    </a:p>
                  </a:txBody>
                  <a:tcPr/>
                </a:tc>
              </a:tr>
              <a:tr h="200805">
                <a:tc>
                  <a:txBody>
                    <a:bodyPr/>
                    <a:lstStyle/>
                    <a:p>
                      <a:pPr algn="r"/>
                      <a:r>
                        <a:rPr lang="en-US" sz="1200" dirty="0" smtClean="0"/>
                        <a:t>1</a:t>
                      </a:r>
                      <a:endParaRPr lang="en-US" sz="1200" dirty="0"/>
                    </a:p>
                  </a:txBody>
                  <a:tcPr marT="0" marB="0"/>
                </a:tc>
                <a:tc>
                  <a:txBody>
                    <a:bodyPr/>
                    <a:lstStyle/>
                    <a:p>
                      <a:pPr algn="r"/>
                      <a:r>
                        <a:rPr lang="en-US" sz="1200" dirty="0" smtClean="0"/>
                        <a:t>2</a:t>
                      </a:r>
                      <a:endParaRPr lang="en-US" sz="1200" dirty="0"/>
                    </a:p>
                  </a:txBody>
                  <a:tcPr marT="0" marB="0"/>
                </a:tc>
                <a:tc>
                  <a:txBody>
                    <a:bodyPr/>
                    <a:lstStyle/>
                    <a:p>
                      <a:pPr algn="r"/>
                      <a:r>
                        <a:rPr lang="en-US" sz="1200" dirty="0" smtClean="0"/>
                        <a:t>3</a:t>
                      </a:r>
                      <a:endParaRPr lang="en-US" sz="1200" dirty="0"/>
                    </a:p>
                  </a:txBody>
                  <a:tcPr marT="0" marB="0"/>
                </a:tc>
                <a:tc>
                  <a:txBody>
                    <a:bodyPr/>
                    <a:lstStyle/>
                    <a:p>
                      <a:pPr algn="r"/>
                      <a:r>
                        <a:rPr lang="en-US" sz="1200" dirty="0" smtClean="0"/>
                        <a:t>4</a:t>
                      </a:r>
                      <a:endParaRPr lang="en-US" sz="1200" dirty="0"/>
                    </a:p>
                  </a:txBody>
                  <a:tcPr marT="0" marB="0"/>
                </a:tc>
                <a:tc>
                  <a:txBody>
                    <a:bodyPr/>
                    <a:lstStyle/>
                    <a:p>
                      <a:pPr algn="r"/>
                      <a:r>
                        <a:rPr lang="en-US" sz="1200" dirty="0" smtClean="0"/>
                        <a:t>5</a:t>
                      </a:r>
                      <a:endParaRPr lang="en-US" sz="1200" dirty="0"/>
                    </a:p>
                  </a:txBody>
                  <a:tcPr marT="0" marB="0"/>
                </a:tc>
                <a:tc gridSpan="2">
                  <a:txBody>
                    <a:bodyPr/>
                    <a:lstStyle/>
                    <a:p>
                      <a:pPr algn="r"/>
                      <a:r>
                        <a:rPr lang="en-US" sz="1200" dirty="0" smtClean="0"/>
                        <a:t>6</a:t>
                      </a:r>
                      <a:endParaRPr lang="en-US" sz="1200" dirty="0"/>
                    </a:p>
                  </a:txBody>
                  <a:tcPr marT="0" marB="0"/>
                </a:tc>
                <a:tc hMerge="1">
                  <a:txBody>
                    <a:bodyPr/>
                    <a:lstStyle/>
                    <a:p>
                      <a:endParaRPr lang="en-US" sz="1200" dirty="0"/>
                    </a:p>
                  </a:txBody>
                  <a:tcPr/>
                </a:tc>
                <a:tc gridSpan="2">
                  <a:txBody>
                    <a:bodyPr/>
                    <a:lstStyle/>
                    <a:p>
                      <a:pPr algn="r"/>
                      <a:r>
                        <a:rPr lang="en-US" sz="1200" dirty="0" smtClean="0"/>
                        <a:t>7</a:t>
                      </a:r>
                      <a:endParaRPr lang="en-US" sz="1200" dirty="0"/>
                    </a:p>
                  </a:txBody>
                  <a:tcPr marT="0" marB="0"/>
                </a:tc>
                <a:tc hMerge="1">
                  <a:txBody>
                    <a:bodyPr/>
                    <a:lstStyle/>
                    <a:p>
                      <a:endParaRPr lang="en-US" sz="1200" dirty="0"/>
                    </a:p>
                  </a:txBody>
                  <a:tcPr/>
                </a:tc>
              </a:tr>
              <a:tr h="200805">
                <a:tc gridSpan="4">
                  <a:txBody>
                    <a:bodyPr/>
                    <a:lstStyle/>
                    <a:p>
                      <a:pPr algn="ctr"/>
                      <a:r>
                        <a:rPr lang="en-US" sz="1200" b="1" dirty="0" smtClean="0">
                          <a:solidFill>
                            <a:schemeClr val="bg1"/>
                          </a:solidFill>
                        </a:rPr>
                        <a:t>Masters</a:t>
                      </a:r>
                      <a:endParaRPr lang="en-US" sz="1200" b="1" dirty="0">
                        <a:solidFill>
                          <a:schemeClr val="bg1"/>
                        </a:solidFill>
                      </a:endParaRPr>
                    </a:p>
                  </a:txBody>
                  <a:tcPr marT="0" marB="0">
                    <a:solidFill>
                      <a:schemeClr val="bg1">
                        <a:lumMod val="50000"/>
                      </a:schemeClr>
                    </a:solidFill>
                  </a:tcPr>
                </a:tc>
                <a:tc hMerge="1">
                  <a:txBody>
                    <a:bodyPr/>
                    <a:lstStyle/>
                    <a:p>
                      <a:endParaRPr lang="en-US" sz="1200" dirty="0"/>
                    </a:p>
                  </a:txBody>
                  <a:tcPr/>
                </a:tc>
                <a:tc hMerge="1">
                  <a:txBody>
                    <a:bodyPr/>
                    <a:lstStyle/>
                    <a:p>
                      <a:endParaRPr lang="en-US" sz="1200" dirty="0"/>
                    </a:p>
                  </a:txBody>
                  <a:tcPr/>
                </a:tc>
                <a:tc hMerge="1">
                  <a:txBody>
                    <a:bodyPr/>
                    <a:lstStyle/>
                    <a:p>
                      <a:endParaRPr lang="en-US" sz="1200" dirty="0"/>
                    </a:p>
                  </a:txBody>
                  <a:tcPr/>
                </a:tc>
                <a:tc gridSpan="4">
                  <a:txBody>
                    <a:bodyPr/>
                    <a:lstStyle/>
                    <a:p>
                      <a:pPr algn="ctr"/>
                      <a:r>
                        <a:rPr lang="en-US" sz="1200" b="1" dirty="0" smtClean="0">
                          <a:solidFill>
                            <a:schemeClr val="bg1"/>
                          </a:solidFill>
                        </a:rPr>
                        <a:t>MBA 2.5</a:t>
                      </a:r>
                      <a:endParaRPr lang="en-US" sz="1200" b="1" dirty="0">
                        <a:solidFill>
                          <a:schemeClr val="bg1"/>
                        </a:solidFill>
                      </a:endParaRPr>
                    </a:p>
                  </a:txBody>
                  <a:tcPr marT="0" marB="0">
                    <a:solidFill>
                      <a:schemeClr val="bg1">
                        <a:lumMod val="50000"/>
                      </a:schemeClr>
                    </a:solidFill>
                  </a:tcPr>
                </a:tc>
                <a:tc hMerge="1">
                  <a:txBody>
                    <a:bodyPr/>
                    <a:lstStyle/>
                    <a:p>
                      <a:endParaRPr lang="en-US" sz="1200" dirty="0"/>
                    </a:p>
                  </a:txBody>
                  <a:tcPr/>
                </a:tc>
                <a:tc hMerge="1">
                  <a:txBody>
                    <a:bodyPr/>
                    <a:lstStyle/>
                    <a:p>
                      <a:endParaRPr lang="en-US" sz="1200" dirty="0"/>
                    </a:p>
                  </a:txBody>
                  <a:tcPr/>
                </a:tc>
                <a:tc hMerge="1">
                  <a:txBody>
                    <a:bodyPr/>
                    <a:lstStyle/>
                    <a:p>
                      <a:endParaRPr lang="en-US" sz="1200" dirty="0"/>
                    </a:p>
                  </a:txBody>
                  <a:tcPr/>
                </a:tc>
                <a:tc>
                  <a:txBody>
                    <a:bodyPr/>
                    <a:lstStyle/>
                    <a:p>
                      <a:endParaRPr lang="en-US" sz="1200"/>
                    </a:p>
                  </a:txBody>
                  <a:tcPr marT="0" marB="0"/>
                </a:tc>
              </a:tr>
              <a:tr h="200805">
                <a:tc gridSpan="4">
                  <a:txBody>
                    <a:bodyPr/>
                    <a:lstStyle/>
                    <a:p>
                      <a:pPr algn="ctr"/>
                      <a:r>
                        <a:rPr lang="en-US" sz="1200" b="1" dirty="0" smtClean="0">
                          <a:solidFill>
                            <a:schemeClr val="bg1"/>
                          </a:solidFill>
                        </a:rPr>
                        <a:t>BBA4</a:t>
                      </a:r>
                      <a:endParaRPr lang="en-US" sz="1200" b="1" dirty="0">
                        <a:solidFill>
                          <a:schemeClr val="bg1"/>
                        </a:solidFill>
                      </a:endParaRPr>
                    </a:p>
                  </a:txBody>
                  <a:tcPr marT="0" marB="0">
                    <a:solidFill>
                      <a:schemeClr val="bg1">
                        <a:lumMod val="50000"/>
                      </a:schemeClr>
                    </a:solidFill>
                  </a:tcPr>
                </a:tc>
                <a:tc hMerge="1">
                  <a:txBody>
                    <a:bodyPr/>
                    <a:lstStyle/>
                    <a:p>
                      <a:endParaRPr lang="en-US" sz="1200" dirty="0"/>
                    </a:p>
                  </a:txBody>
                  <a:tcPr/>
                </a:tc>
                <a:tc hMerge="1">
                  <a:txBody>
                    <a:bodyPr/>
                    <a:lstStyle/>
                    <a:p>
                      <a:endParaRPr lang="en-US" sz="1200" dirty="0"/>
                    </a:p>
                  </a:txBody>
                  <a:tcPr/>
                </a:tc>
                <a:tc hMerge="1">
                  <a:txBody>
                    <a:bodyPr/>
                    <a:lstStyle/>
                    <a:p>
                      <a:endParaRPr lang="en-US" sz="1200" dirty="0"/>
                    </a:p>
                  </a:txBody>
                  <a:tcPr/>
                </a:tc>
                <a:tc gridSpan="2">
                  <a:txBody>
                    <a:bodyPr/>
                    <a:lstStyle/>
                    <a:p>
                      <a:pPr algn="ctr"/>
                      <a:r>
                        <a:rPr lang="en-US" sz="1200" b="1" dirty="0" smtClean="0">
                          <a:solidFill>
                            <a:schemeClr val="bg1"/>
                          </a:solidFill>
                        </a:rPr>
                        <a:t>MBA 1.5</a:t>
                      </a:r>
                      <a:endParaRPr lang="en-US" sz="1200" b="1" dirty="0">
                        <a:solidFill>
                          <a:schemeClr val="bg1"/>
                        </a:solidFill>
                      </a:endParaRPr>
                    </a:p>
                  </a:txBody>
                  <a:tcPr marT="0" marB="0">
                    <a:solidFill>
                      <a:schemeClr val="bg1">
                        <a:lumMod val="50000"/>
                      </a:schemeClr>
                    </a:solidFill>
                  </a:tcPr>
                </a:tc>
                <a:tc hMerge="1">
                  <a:txBody>
                    <a:bodyPr/>
                    <a:lstStyle/>
                    <a:p>
                      <a:endParaRPr lang="en-US" sz="1200" dirty="0"/>
                    </a:p>
                  </a:txBody>
                  <a:tcPr/>
                </a:tc>
                <a:tc gridSpan="3">
                  <a:txBody>
                    <a:bodyPr/>
                    <a:lstStyle/>
                    <a:p>
                      <a:endParaRPr lang="en-US" sz="1200" dirty="0"/>
                    </a:p>
                  </a:txBody>
                  <a:tcPr marT="0" marB="0"/>
                </a:tc>
                <a:tc hMerge="1">
                  <a:txBody>
                    <a:bodyPr/>
                    <a:lstStyle/>
                    <a:p>
                      <a:endParaRPr lang="en-US" sz="1200" dirty="0"/>
                    </a:p>
                  </a:txBody>
                  <a:tcPr/>
                </a:tc>
                <a:tc hMerge="1">
                  <a:txBody>
                    <a:bodyPr/>
                    <a:lstStyle/>
                    <a:p>
                      <a:endParaRPr lang="en-US" sz="1200" dirty="0"/>
                    </a:p>
                  </a:txBody>
                  <a:tcPr/>
                </a:tc>
              </a:tr>
              <a:tr h="200805">
                <a:tc gridSpan="2">
                  <a:txBody>
                    <a:bodyPr/>
                    <a:lstStyle/>
                    <a:p>
                      <a:pPr algn="ctr"/>
                      <a:r>
                        <a:rPr lang="en-US" sz="1200" b="1" dirty="0" smtClean="0">
                          <a:solidFill>
                            <a:schemeClr val="tx1"/>
                          </a:solidFill>
                        </a:rPr>
                        <a:t>BA/BSc/</a:t>
                      </a:r>
                      <a:r>
                        <a:rPr lang="en-US" sz="1200" b="1" dirty="0" err="1" smtClean="0">
                          <a:solidFill>
                            <a:schemeClr val="tx1"/>
                          </a:solidFill>
                        </a:rPr>
                        <a:t>BCom</a:t>
                      </a:r>
                      <a:endParaRPr lang="en-US" sz="1200" b="1" dirty="0">
                        <a:solidFill>
                          <a:schemeClr val="tx1"/>
                        </a:solidFill>
                      </a:endParaRPr>
                    </a:p>
                  </a:txBody>
                  <a:tcPr marT="0" marB="0">
                    <a:noFill/>
                  </a:tcPr>
                </a:tc>
                <a:tc hMerge="1">
                  <a:txBody>
                    <a:bodyPr/>
                    <a:lstStyle/>
                    <a:p>
                      <a:endParaRPr lang="en-US" sz="1200" dirty="0"/>
                    </a:p>
                  </a:txBody>
                  <a:tcPr/>
                </a:tc>
                <a:tc gridSpan="4">
                  <a:txBody>
                    <a:bodyPr/>
                    <a:lstStyle/>
                    <a:p>
                      <a:pPr algn="ctr"/>
                      <a:r>
                        <a:rPr lang="en-US" sz="1200" b="1" dirty="0" smtClean="0">
                          <a:solidFill>
                            <a:schemeClr val="bg1"/>
                          </a:solidFill>
                        </a:rPr>
                        <a:t>MBA</a:t>
                      </a:r>
                      <a:r>
                        <a:rPr lang="en-US" sz="1200" b="1" baseline="0" dirty="0" smtClean="0">
                          <a:solidFill>
                            <a:schemeClr val="bg1"/>
                          </a:solidFill>
                        </a:rPr>
                        <a:t> 3.5</a:t>
                      </a:r>
                      <a:endParaRPr lang="en-US" sz="1200" b="1" dirty="0">
                        <a:solidFill>
                          <a:schemeClr val="bg1"/>
                        </a:solidFill>
                      </a:endParaRPr>
                    </a:p>
                  </a:txBody>
                  <a:tcPr marT="0" marB="0">
                    <a:solidFill>
                      <a:schemeClr val="bg1">
                        <a:lumMod val="50000"/>
                      </a:schemeClr>
                    </a:solidFill>
                  </a:tcPr>
                </a:tc>
                <a:tc hMerge="1">
                  <a:txBody>
                    <a:bodyPr/>
                    <a:lstStyle/>
                    <a:p>
                      <a:endParaRPr lang="en-US" sz="1200" dirty="0"/>
                    </a:p>
                  </a:txBody>
                  <a:tcPr/>
                </a:tc>
                <a:tc hMerge="1">
                  <a:txBody>
                    <a:bodyPr/>
                    <a:lstStyle/>
                    <a:p>
                      <a:endParaRPr lang="en-US" sz="1200" dirty="0"/>
                    </a:p>
                  </a:txBody>
                  <a:tcPr/>
                </a:tc>
                <a:tc hMerge="1">
                  <a:txBody>
                    <a:bodyPr/>
                    <a:lstStyle/>
                    <a:p>
                      <a:endParaRPr lang="en-US" sz="1200" dirty="0"/>
                    </a:p>
                  </a:txBody>
                  <a:tcPr/>
                </a:tc>
                <a:tc gridSpan="3">
                  <a:txBody>
                    <a:bodyPr/>
                    <a:lstStyle/>
                    <a:p>
                      <a:endParaRPr lang="en-US" sz="1200" dirty="0"/>
                    </a:p>
                  </a:txBody>
                  <a:tcPr marT="0" marB="0"/>
                </a:tc>
                <a:tc hMerge="1">
                  <a:txBody>
                    <a:bodyPr/>
                    <a:lstStyle/>
                    <a:p>
                      <a:endParaRPr lang="en-US" sz="1200" dirty="0"/>
                    </a:p>
                  </a:txBody>
                  <a:tcPr/>
                </a:tc>
                <a:tc hMerge="1">
                  <a:txBody>
                    <a:bodyPr/>
                    <a:lstStyle/>
                    <a:p>
                      <a:endParaRPr lang="en-US" sz="1200" dirty="0"/>
                    </a:p>
                  </a:txBody>
                  <a:tcPr/>
                </a:tc>
              </a:tr>
            </a:tbl>
          </a:graphicData>
        </a:graphic>
      </p:graphicFrame>
      <p:sp>
        <p:nvSpPr>
          <p:cNvPr id="8" name="Footer Placeholder 7"/>
          <p:cNvSpPr>
            <a:spLocks noGrp="1"/>
          </p:cNvSpPr>
          <p:nvPr>
            <p:ph type="ftr" sz="quarter" idx="11"/>
          </p:nvPr>
        </p:nvSpPr>
        <p:spPr/>
        <p:txBody>
          <a:bodyPr/>
          <a:lstStyle/>
          <a:p>
            <a:r>
              <a:rPr lang="en-US" dirty="0" err="1" smtClean="0"/>
              <a:t>MEhsanSaeed</a:t>
            </a:r>
            <a:endParaRPr lang="en-US" dirty="0"/>
          </a:p>
        </p:txBody>
      </p:sp>
    </p:spTree>
    <p:extLst>
      <p:ext uri="{BB962C8B-B14F-4D97-AF65-F5344CB8AC3E}">
        <p14:creationId xmlns:p14="http://schemas.microsoft.com/office/powerpoint/2010/main" val="32223649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0">
                                            <p:txEl>
                                              <p:pRg st="0" end="0"/>
                                            </p:txEl>
                                          </p:spTgt>
                                        </p:tgtEl>
                                        <p:attrNameLst>
                                          <p:attrName>style.visibility</p:attrName>
                                        </p:attrNameLst>
                                      </p:cBhvr>
                                      <p:to>
                                        <p:strVal val="visible"/>
                                      </p:to>
                                    </p:set>
                                    <p:animEffect transition="in" filter="fade">
                                      <p:cBhvr>
                                        <p:cTn id="7" dur="500"/>
                                        <p:tgtEl>
                                          <p:spTgt spid="110">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0">
                                            <p:txEl>
                                              <p:pRg st="1" end="1"/>
                                            </p:txEl>
                                          </p:spTgt>
                                        </p:tgtEl>
                                        <p:attrNameLst>
                                          <p:attrName>style.visibility</p:attrName>
                                        </p:attrNameLst>
                                      </p:cBhvr>
                                      <p:to>
                                        <p:strVal val="visible"/>
                                      </p:to>
                                    </p:set>
                                    <p:animEffect transition="in" filter="fade">
                                      <p:cBhvr>
                                        <p:cTn id="11" dur="500"/>
                                        <p:tgtEl>
                                          <p:spTgt spid="110">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107"/>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9"/>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22" presetClass="entr" presetSubtype="2" fill="hold"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ipe(right)">
                                      <p:cBhvr>
                                        <p:cTn id="24" dur="500"/>
                                        <p:tgtEl>
                                          <p:spTgt spid="4"/>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2" fill="hold" nodeType="click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right)">
                                      <p:cBhvr>
                                        <p:cTn id="29" dur="500"/>
                                        <p:tgtEl>
                                          <p:spTgt spid="5"/>
                                        </p:tgtEl>
                                      </p:cBhvr>
                                    </p:animEffec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nodeType="clickEffect">
                                  <p:stCondLst>
                                    <p:cond delay="0"/>
                                  </p:stCondLst>
                                  <p:childTnLst>
                                    <p:set>
                                      <p:cBhvr>
                                        <p:cTn id="33" dur="1" fill="hold">
                                          <p:stCondLst>
                                            <p:cond delay="0"/>
                                          </p:stCondLst>
                                        </p:cTn>
                                        <p:tgtEl>
                                          <p:spTgt spid="46"/>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22" presetClass="entr" presetSubtype="2" fill="hold" nodeType="click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wipe(right)">
                                      <p:cBhvr>
                                        <p:cTn id="38" dur="500"/>
                                        <p:tgtEl>
                                          <p:spTgt spid="6"/>
                                        </p:tgtEl>
                                      </p:cBhvr>
                                    </p:animEffect>
                                  </p:childTnLst>
                                </p:cTn>
                              </p:par>
                            </p:childTnLst>
                          </p:cTn>
                        </p:par>
                        <p:par>
                          <p:cTn id="39" fill="hold">
                            <p:stCondLst>
                              <p:cond delay="500"/>
                            </p:stCondLst>
                            <p:childTnLst>
                              <p:par>
                                <p:cTn id="40" presetID="22" presetClass="entr" presetSubtype="2" fill="hold" nodeType="after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right)">
                                      <p:cBhvr>
                                        <p:cTn id="4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 grpId="0" build="allAtOnce"/>
      <p:bldP spid="10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0"/>
            <a:ext cx="9130145" cy="640080"/>
          </a:xfrm>
        </p:spPr>
        <p:txBody>
          <a:bodyPr>
            <a:normAutofit/>
          </a:bodyPr>
          <a:lstStyle/>
          <a:p>
            <a:pPr algn="l"/>
            <a:r>
              <a:rPr lang="en-US" sz="2800" b="1" dirty="0" smtClean="0">
                <a:solidFill>
                  <a:srgbClr val="FF0000"/>
                </a:solidFill>
                <a:effectLst>
                  <a:outerShdw blurRad="38100" dist="38100" dir="2700000" algn="tl">
                    <a:srgbClr val="000000">
                      <a:alpha val="43137"/>
                    </a:srgbClr>
                  </a:outerShdw>
                </a:effectLst>
              </a:rPr>
              <a:t>Cause &amp; Effect Diagram leading to Pareto Analysis </a:t>
            </a:r>
            <a:endParaRPr lang="en-US" sz="2800" b="1" dirty="0">
              <a:solidFill>
                <a:srgbClr val="FF0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11</a:t>
            </a:fld>
            <a:endParaRPr lang="en-US" b="1" dirty="0">
              <a:solidFill>
                <a:prstClr val="black"/>
              </a:solidFill>
            </a:endParaRPr>
          </a:p>
        </p:txBody>
      </p:sp>
      <p:cxnSp>
        <p:nvCxnSpPr>
          <p:cNvPr id="7" name="Straight Connector 6"/>
          <p:cNvCxnSpPr/>
          <p:nvPr/>
        </p:nvCxnSpPr>
        <p:spPr>
          <a:xfrm>
            <a:off x="-13855" y="598804"/>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9" name="Content Placeholder 8"/>
          <p:cNvGraphicFramePr>
            <a:graphicFrameLocks noGrp="1"/>
          </p:cNvGraphicFramePr>
          <p:nvPr>
            <p:ph sz="half" idx="1"/>
            <p:extLst>
              <p:ext uri="{D42A27DB-BD31-4B8C-83A1-F6EECF244321}">
                <p14:modId xmlns:p14="http://schemas.microsoft.com/office/powerpoint/2010/main" val="898353366"/>
              </p:ext>
            </p:extLst>
          </p:nvPr>
        </p:nvGraphicFramePr>
        <p:xfrm>
          <a:off x="234288" y="2194633"/>
          <a:ext cx="4731802" cy="4599432"/>
        </p:xfrm>
        <a:graphic>
          <a:graphicData uri="http://schemas.openxmlformats.org/drawingml/2006/table">
            <a:tbl>
              <a:tblPr firstRow="1" bandRow="1">
                <a:tableStyleId>{5940675A-B579-460E-94D1-54222C63F5DA}</a:tableStyleId>
              </a:tblPr>
              <a:tblGrid>
                <a:gridCol w="435293"/>
                <a:gridCol w="3534509"/>
                <a:gridCol w="762000"/>
              </a:tblGrid>
              <a:tr h="576072">
                <a:tc>
                  <a:txBody>
                    <a:bodyPr/>
                    <a:lstStyle/>
                    <a:p>
                      <a:endParaRPr lang="en-US" sz="1600" dirty="0">
                        <a:solidFill>
                          <a:srgbClr val="0000FF"/>
                        </a:solidFill>
                      </a:endParaRPr>
                    </a:p>
                  </a:txBody>
                  <a:tcPr/>
                </a:tc>
                <a:tc>
                  <a:txBody>
                    <a:bodyPr/>
                    <a:lstStyle/>
                    <a:p>
                      <a:r>
                        <a:rPr lang="en-US" sz="1600" smtClean="0">
                          <a:solidFill>
                            <a:srgbClr val="0000FF"/>
                          </a:solidFill>
                        </a:rPr>
                        <a:t>Causes</a:t>
                      </a:r>
                      <a:endParaRPr lang="en-US" sz="1600" dirty="0">
                        <a:solidFill>
                          <a:srgbClr val="0000FF"/>
                        </a:solidFill>
                      </a:endParaRPr>
                    </a:p>
                  </a:txBody>
                  <a:tcPr anchor="b"/>
                </a:tc>
                <a:tc>
                  <a:txBody>
                    <a:bodyPr/>
                    <a:lstStyle/>
                    <a:p>
                      <a:r>
                        <a:rPr lang="en-US" sz="1600" dirty="0" smtClean="0">
                          <a:solidFill>
                            <a:srgbClr val="0000FF"/>
                          </a:solidFill>
                        </a:rPr>
                        <a:t>Count</a:t>
                      </a:r>
                      <a:endParaRPr lang="en-US" sz="1600" dirty="0">
                        <a:solidFill>
                          <a:srgbClr val="0000FF"/>
                        </a:solidFill>
                      </a:endParaRPr>
                    </a:p>
                  </a:txBody>
                  <a:tcPr anchor="b"/>
                </a:tc>
              </a:tr>
              <a:tr h="274320">
                <a:tc>
                  <a:txBody>
                    <a:bodyPr/>
                    <a:lstStyle/>
                    <a:p>
                      <a:r>
                        <a:rPr lang="en-US" sz="1600" dirty="0" smtClean="0">
                          <a:solidFill>
                            <a:srgbClr val="0000FF"/>
                          </a:solidFill>
                        </a:rPr>
                        <a:t>1</a:t>
                      </a:r>
                      <a:endParaRPr lang="en-US" sz="1600" dirty="0">
                        <a:solidFill>
                          <a:srgbClr val="0000FF"/>
                        </a:solidFill>
                      </a:endParaRPr>
                    </a:p>
                  </a:txBody>
                  <a:tcPr/>
                </a:tc>
                <a:tc>
                  <a:txBody>
                    <a:bodyPr/>
                    <a:lstStyle/>
                    <a:p>
                      <a:r>
                        <a:rPr lang="en-US" sz="1600" dirty="0" smtClean="0"/>
                        <a:t>Weak FA/</a:t>
                      </a:r>
                      <a:r>
                        <a:rPr lang="en-US" sz="1600" dirty="0" err="1" smtClean="0"/>
                        <a:t>FSc</a:t>
                      </a:r>
                      <a:endParaRPr lang="en-US" sz="1600" dirty="0"/>
                    </a:p>
                  </a:txBody>
                  <a:tcPr/>
                </a:tc>
                <a:tc>
                  <a:txBody>
                    <a:bodyPr/>
                    <a:lstStyle/>
                    <a:p>
                      <a:pPr algn="ctr"/>
                      <a:r>
                        <a:rPr lang="en-US" sz="1600" dirty="0" smtClean="0"/>
                        <a:t>90</a:t>
                      </a:r>
                      <a:endParaRPr lang="en-US" sz="1600" dirty="0"/>
                    </a:p>
                  </a:txBody>
                  <a:tcPr/>
                </a:tc>
              </a:tr>
              <a:tr h="274320">
                <a:tc>
                  <a:txBody>
                    <a:bodyPr/>
                    <a:lstStyle/>
                    <a:p>
                      <a:r>
                        <a:rPr lang="en-US" sz="1600" dirty="0" smtClean="0">
                          <a:solidFill>
                            <a:srgbClr val="0000FF"/>
                          </a:solidFill>
                        </a:rPr>
                        <a:t>2</a:t>
                      </a:r>
                      <a:endParaRPr lang="en-US" sz="1600" dirty="0">
                        <a:solidFill>
                          <a:srgbClr val="0000FF"/>
                        </a:solidFill>
                      </a:endParaRPr>
                    </a:p>
                  </a:txBody>
                  <a:tcPr/>
                </a:tc>
                <a:tc>
                  <a:txBody>
                    <a:bodyPr/>
                    <a:lstStyle/>
                    <a:p>
                      <a:r>
                        <a:rPr lang="en-US" sz="1600" dirty="0" smtClean="0"/>
                        <a:t>Weak BA/BSc/</a:t>
                      </a:r>
                      <a:r>
                        <a:rPr lang="en-US" sz="1600" dirty="0" err="1" smtClean="0"/>
                        <a:t>BCom</a:t>
                      </a:r>
                      <a:endParaRPr lang="en-US" sz="1600" dirty="0"/>
                    </a:p>
                  </a:txBody>
                  <a:tcPr/>
                </a:tc>
                <a:tc>
                  <a:txBody>
                    <a:bodyPr/>
                    <a:lstStyle/>
                    <a:p>
                      <a:pPr algn="ctr"/>
                      <a:r>
                        <a:rPr lang="en-US" sz="1600" dirty="0" smtClean="0"/>
                        <a:t>18</a:t>
                      </a:r>
                      <a:endParaRPr lang="en-US" sz="1600" dirty="0"/>
                    </a:p>
                  </a:txBody>
                  <a:tcPr/>
                </a:tc>
              </a:tr>
              <a:tr h="274320">
                <a:tc>
                  <a:txBody>
                    <a:bodyPr/>
                    <a:lstStyle/>
                    <a:p>
                      <a:r>
                        <a:rPr lang="en-US" sz="1600" dirty="0" smtClean="0">
                          <a:solidFill>
                            <a:srgbClr val="0000FF"/>
                          </a:solidFill>
                        </a:rPr>
                        <a:t>3</a:t>
                      </a:r>
                      <a:endParaRPr lang="en-US" sz="1600" dirty="0">
                        <a:solidFill>
                          <a:srgbClr val="0000FF"/>
                        </a:solidFill>
                      </a:endParaRPr>
                    </a:p>
                  </a:txBody>
                  <a:tcPr/>
                </a:tc>
                <a:tc>
                  <a:txBody>
                    <a:bodyPr/>
                    <a:lstStyle/>
                    <a:p>
                      <a:r>
                        <a:rPr lang="en-US" sz="1600" dirty="0" smtClean="0"/>
                        <a:t>BA/BSc/</a:t>
                      </a:r>
                      <a:r>
                        <a:rPr lang="en-US" sz="1600" dirty="0" err="1" smtClean="0"/>
                        <a:t>BCom</a:t>
                      </a:r>
                      <a:r>
                        <a:rPr lang="en-US" sz="1600" dirty="0" smtClean="0"/>
                        <a:t> from low-key institutes</a:t>
                      </a:r>
                      <a:endParaRPr lang="en-US" sz="1600" dirty="0"/>
                    </a:p>
                  </a:txBody>
                  <a:tcPr/>
                </a:tc>
                <a:tc>
                  <a:txBody>
                    <a:bodyPr/>
                    <a:lstStyle/>
                    <a:p>
                      <a:pPr algn="ctr"/>
                      <a:r>
                        <a:rPr lang="en-US" sz="1600" dirty="0" smtClean="0"/>
                        <a:t>7</a:t>
                      </a:r>
                      <a:endParaRPr lang="en-US" sz="1600" dirty="0"/>
                    </a:p>
                  </a:txBody>
                  <a:tcPr/>
                </a:tc>
              </a:tr>
              <a:tr h="274320">
                <a:tc>
                  <a:txBody>
                    <a:bodyPr/>
                    <a:lstStyle/>
                    <a:p>
                      <a:r>
                        <a:rPr lang="en-US" sz="1600" dirty="0" smtClean="0">
                          <a:solidFill>
                            <a:srgbClr val="0000FF"/>
                          </a:solidFill>
                        </a:rPr>
                        <a:t>4</a:t>
                      </a:r>
                      <a:endParaRPr lang="en-US" sz="1600" dirty="0">
                        <a:solidFill>
                          <a:srgbClr val="0000FF"/>
                        </a:solidFill>
                      </a:endParaRPr>
                    </a:p>
                  </a:txBody>
                  <a:tcPr/>
                </a:tc>
                <a:tc>
                  <a:txBody>
                    <a:bodyPr/>
                    <a:lstStyle/>
                    <a:p>
                      <a:r>
                        <a:rPr lang="en-US" sz="1600" dirty="0" smtClean="0"/>
                        <a:t>BA/BSc/</a:t>
                      </a:r>
                      <a:r>
                        <a:rPr lang="en-US" sz="1600" dirty="0" err="1" smtClean="0"/>
                        <a:t>BCom</a:t>
                      </a:r>
                      <a:r>
                        <a:rPr lang="en-US" sz="1600" dirty="0" smtClean="0"/>
                        <a:t> in low-key subjects</a:t>
                      </a:r>
                      <a:endParaRPr lang="en-US" sz="1600" dirty="0"/>
                    </a:p>
                  </a:txBody>
                  <a:tcPr/>
                </a:tc>
                <a:tc>
                  <a:txBody>
                    <a:bodyPr/>
                    <a:lstStyle/>
                    <a:p>
                      <a:pPr algn="ctr"/>
                      <a:r>
                        <a:rPr lang="en-US" sz="1600" dirty="0" smtClean="0"/>
                        <a:t>15</a:t>
                      </a:r>
                      <a:endParaRPr lang="en-US" sz="1600" dirty="0"/>
                    </a:p>
                  </a:txBody>
                  <a:tcPr/>
                </a:tc>
              </a:tr>
              <a:tr h="274320">
                <a:tc>
                  <a:txBody>
                    <a:bodyPr/>
                    <a:lstStyle/>
                    <a:p>
                      <a:r>
                        <a:rPr lang="en-US" sz="1600" dirty="0" smtClean="0">
                          <a:solidFill>
                            <a:srgbClr val="0000FF"/>
                          </a:solidFill>
                        </a:rPr>
                        <a:t>5</a:t>
                      </a:r>
                      <a:endParaRPr lang="en-US" sz="1600" dirty="0">
                        <a:solidFill>
                          <a:srgbClr val="0000FF"/>
                        </a:solidFill>
                      </a:endParaRPr>
                    </a:p>
                  </a:txBody>
                  <a:tcPr/>
                </a:tc>
                <a:tc>
                  <a:txBody>
                    <a:bodyPr/>
                    <a:lstStyle/>
                    <a:p>
                      <a:r>
                        <a:rPr lang="en-US" sz="1600" dirty="0" smtClean="0"/>
                        <a:t>Weak Inter-Personal Skills</a:t>
                      </a:r>
                      <a:endParaRPr lang="en-US" sz="1600" dirty="0"/>
                    </a:p>
                  </a:txBody>
                  <a:tcPr/>
                </a:tc>
                <a:tc>
                  <a:txBody>
                    <a:bodyPr/>
                    <a:lstStyle/>
                    <a:p>
                      <a:pPr algn="ctr"/>
                      <a:r>
                        <a:rPr lang="en-US" sz="1600" dirty="0" smtClean="0"/>
                        <a:t>97</a:t>
                      </a:r>
                      <a:endParaRPr lang="en-US" sz="1600" dirty="0"/>
                    </a:p>
                  </a:txBody>
                  <a:tcPr/>
                </a:tc>
              </a:tr>
              <a:tr h="274320">
                <a:tc>
                  <a:txBody>
                    <a:bodyPr/>
                    <a:lstStyle/>
                    <a:p>
                      <a:r>
                        <a:rPr lang="en-US" sz="1600" dirty="0" smtClean="0">
                          <a:solidFill>
                            <a:srgbClr val="0000FF"/>
                          </a:solidFill>
                        </a:rPr>
                        <a:t>6</a:t>
                      </a:r>
                      <a:endParaRPr lang="en-US" sz="1600" dirty="0">
                        <a:solidFill>
                          <a:srgbClr val="0000FF"/>
                        </a:solidFill>
                      </a:endParaRPr>
                    </a:p>
                  </a:txBody>
                  <a:tcPr/>
                </a:tc>
                <a:tc>
                  <a:txBody>
                    <a:bodyPr/>
                    <a:lstStyle/>
                    <a:p>
                      <a:r>
                        <a:rPr lang="en-US" sz="1600" dirty="0" smtClean="0"/>
                        <a:t>Weak English</a:t>
                      </a:r>
                      <a:endParaRPr lang="en-US" sz="1600" dirty="0"/>
                    </a:p>
                  </a:txBody>
                  <a:tcPr/>
                </a:tc>
                <a:tc>
                  <a:txBody>
                    <a:bodyPr/>
                    <a:lstStyle/>
                    <a:p>
                      <a:pPr algn="ctr"/>
                      <a:r>
                        <a:rPr lang="en-US" sz="1600" dirty="0" smtClean="0"/>
                        <a:t>95</a:t>
                      </a:r>
                      <a:endParaRPr lang="en-US" sz="1600" dirty="0"/>
                    </a:p>
                  </a:txBody>
                  <a:tcPr/>
                </a:tc>
              </a:tr>
              <a:tr h="274320">
                <a:tc>
                  <a:txBody>
                    <a:bodyPr/>
                    <a:lstStyle/>
                    <a:p>
                      <a:r>
                        <a:rPr lang="en-US" sz="1600" dirty="0" smtClean="0">
                          <a:solidFill>
                            <a:srgbClr val="0000FF"/>
                          </a:solidFill>
                        </a:rPr>
                        <a:t>7</a:t>
                      </a:r>
                      <a:endParaRPr lang="en-US" sz="1600" dirty="0">
                        <a:solidFill>
                          <a:srgbClr val="0000FF"/>
                        </a:solidFill>
                      </a:endParaRPr>
                    </a:p>
                  </a:txBody>
                  <a:tcPr/>
                </a:tc>
                <a:tc>
                  <a:txBody>
                    <a:bodyPr/>
                    <a:lstStyle/>
                    <a:p>
                      <a:r>
                        <a:rPr lang="en-US" sz="1600" dirty="0" smtClean="0"/>
                        <a:t>MBA3.5 roadmap </a:t>
                      </a:r>
                      <a:r>
                        <a:rPr lang="en-US" sz="1600" dirty="0" err="1" smtClean="0"/>
                        <a:t>unextendable</a:t>
                      </a:r>
                      <a:endParaRPr lang="en-US" sz="1600" dirty="0"/>
                    </a:p>
                  </a:txBody>
                  <a:tcPr/>
                </a:tc>
                <a:tc>
                  <a:txBody>
                    <a:bodyPr/>
                    <a:lstStyle/>
                    <a:p>
                      <a:pPr algn="ctr"/>
                      <a:r>
                        <a:rPr lang="en-US" sz="1600" dirty="0" smtClean="0"/>
                        <a:t>12</a:t>
                      </a:r>
                      <a:endParaRPr lang="en-US" sz="1600" dirty="0"/>
                    </a:p>
                  </a:txBody>
                  <a:tcPr/>
                </a:tc>
              </a:tr>
              <a:tr h="274320">
                <a:tc>
                  <a:txBody>
                    <a:bodyPr/>
                    <a:lstStyle/>
                    <a:p>
                      <a:r>
                        <a:rPr lang="fr-FR" sz="1600" dirty="0" smtClean="0">
                          <a:solidFill>
                            <a:srgbClr val="0000FF"/>
                          </a:solidFill>
                        </a:rPr>
                        <a:t>8</a:t>
                      </a:r>
                    </a:p>
                  </a:txBody>
                  <a:tcPr/>
                </a:tc>
                <a:tc>
                  <a:txBody>
                    <a:bodyPr/>
                    <a:lstStyle/>
                    <a:p>
                      <a:r>
                        <a:rPr lang="fr-FR" sz="1600" dirty="0" smtClean="0"/>
                        <a:t>3.5 yrs vis-à-vis 5.5/6.5 </a:t>
                      </a:r>
                      <a:r>
                        <a:rPr lang="fr-FR" sz="1600" dirty="0" err="1" smtClean="0"/>
                        <a:t>others</a:t>
                      </a:r>
                      <a:endParaRPr lang="fr-FR" sz="1600" dirty="0" smtClean="0"/>
                    </a:p>
                  </a:txBody>
                  <a:tcPr/>
                </a:tc>
                <a:tc>
                  <a:txBody>
                    <a:bodyPr/>
                    <a:lstStyle/>
                    <a:p>
                      <a:pPr algn="ctr"/>
                      <a:r>
                        <a:rPr lang="en-US" sz="1600" dirty="0" smtClean="0"/>
                        <a:t>88</a:t>
                      </a:r>
                      <a:endParaRPr lang="en-US" sz="1600" dirty="0"/>
                    </a:p>
                  </a:txBody>
                  <a:tcPr/>
                </a:tc>
              </a:tr>
              <a:tr h="274320">
                <a:tc>
                  <a:txBody>
                    <a:bodyPr/>
                    <a:lstStyle/>
                    <a:p>
                      <a:r>
                        <a:rPr lang="en-US" sz="1600" dirty="0" smtClean="0">
                          <a:solidFill>
                            <a:srgbClr val="0000FF"/>
                          </a:solidFill>
                        </a:rPr>
                        <a:t>9</a:t>
                      </a:r>
                      <a:endParaRPr lang="en-US" sz="1600" dirty="0">
                        <a:solidFill>
                          <a:srgbClr val="0000FF"/>
                        </a:solidFill>
                      </a:endParaRPr>
                    </a:p>
                  </a:txBody>
                  <a:tcPr/>
                </a:tc>
                <a:tc>
                  <a:txBody>
                    <a:bodyPr/>
                    <a:lstStyle/>
                    <a:p>
                      <a:r>
                        <a:rPr lang="en-US" sz="1600" dirty="0" smtClean="0"/>
                        <a:t>Late start</a:t>
                      </a:r>
                      <a:endParaRPr lang="en-US" sz="1600" dirty="0"/>
                    </a:p>
                  </a:txBody>
                  <a:tcPr/>
                </a:tc>
                <a:tc>
                  <a:txBody>
                    <a:bodyPr/>
                    <a:lstStyle/>
                    <a:p>
                      <a:pPr algn="ctr"/>
                      <a:r>
                        <a:rPr lang="en-US" sz="1600" dirty="0" smtClean="0"/>
                        <a:t>12</a:t>
                      </a:r>
                      <a:endParaRPr lang="en-US" sz="1600" dirty="0"/>
                    </a:p>
                  </a:txBody>
                  <a:tcPr/>
                </a:tc>
              </a:tr>
              <a:tr h="274320">
                <a:tc>
                  <a:txBody>
                    <a:bodyPr/>
                    <a:lstStyle/>
                    <a:p>
                      <a:r>
                        <a:rPr lang="en-US" sz="1600" dirty="0" smtClean="0">
                          <a:solidFill>
                            <a:srgbClr val="0000FF"/>
                          </a:solidFill>
                        </a:rPr>
                        <a:t>10</a:t>
                      </a:r>
                      <a:endParaRPr lang="en-US" sz="1600" dirty="0">
                        <a:solidFill>
                          <a:srgbClr val="0000FF"/>
                        </a:solidFill>
                      </a:endParaRPr>
                    </a:p>
                  </a:txBody>
                  <a:tcPr/>
                </a:tc>
                <a:tc>
                  <a:txBody>
                    <a:bodyPr/>
                    <a:lstStyle/>
                    <a:p>
                      <a:r>
                        <a:rPr lang="en-US" sz="1600" dirty="0" smtClean="0"/>
                        <a:t>Relatively early finish</a:t>
                      </a:r>
                      <a:endParaRPr lang="en-US" sz="1600" dirty="0"/>
                    </a:p>
                  </a:txBody>
                  <a:tcPr/>
                </a:tc>
                <a:tc>
                  <a:txBody>
                    <a:bodyPr/>
                    <a:lstStyle/>
                    <a:p>
                      <a:pPr algn="ctr"/>
                      <a:r>
                        <a:rPr lang="en-US" sz="1600" dirty="0" smtClean="0"/>
                        <a:t>15</a:t>
                      </a:r>
                      <a:endParaRPr lang="en-US" sz="1600" dirty="0"/>
                    </a:p>
                  </a:txBody>
                  <a:tcPr/>
                </a:tc>
              </a:tr>
              <a:tr h="274320">
                <a:tc>
                  <a:txBody>
                    <a:bodyPr/>
                    <a:lstStyle/>
                    <a:p>
                      <a:r>
                        <a:rPr lang="en-US" sz="1600" dirty="0" smtClean="0">
                          <a:solidFill>
                            <a:srgbClr val="0000FF"/>
                          </a:solidFill>
                        </a:rPr>
                        <a:t>11</a:t>
                      </a:r>
                      <a:endParaRPr lang="en-US" sz="1600" dirty="0">
                        <a:solidFill>
                          <a:srgbClr val="0000FF"/>
                        </a:solidFill>
                      </a:endParaRPr>
                    </a:p>
                  </a:txBody>
                  <a:tcPr/>
                </a:tc>
                <a:tc>
                  <a:txBody>
                    <a:bodyPr/>
                    <a:lstStyle/>
                    <a:p>
                      <a:r>
                        <a:rPr lang="en-US" sz="1600" dirty="0" smtClean="0"/>
                        <a:t>Time</a:t>
                      </a:r>
                      <a:r>
                        <a:rPr lang="en-US" sz="1600" baseline="0" dirty="0" smtClean="0"/>
                        <a:t> &amp; Cost fixed</a:t>
                      </a:r>
                      <a:endParaRPr lang="en-US" sz="1600" dirty="0"/>
                    </a:p>
                  </a:txBody>
                  <a:tcPr/>
                </a:tc>
                <a:tc>
                  <a:txBody>
                    <a:bodyPr/>
                    <a:lstStyle/>
                    <a:p>
                      <a:pPr algn="ctr"/>
                      <a:r>
                        <a:rPr lang="en-US" sz="1600" dirty="0" smtClean="0"/>
                        <a:t>10</a:t>
                      </a:r>
                      <a:endParaRPr lang="en-US" sz="1600" dirty="0"/>
                    </a:p>
                  </a:txBody>
                  <a:tcPr/>
                </a:tc>
              </a:tr>
              <a:tr h="274320">
                <a:tc gridSpan="2">
                  <a:txBody>
                    <a:bodyPr/>
                    <a:lstStyle/>
                    <a:p>
                      <a:pPr algn="r"/>
                      <a:r>
                        <a:rPr lang="en-US" sz="1600" dirty="0" smtClean="0"/>
                        <a:t>Total Count</a:t>
                      </a:r>
                      <a:endParaRPr lang="en-US" sz="1600" dirty="0"/>
                    </a:p>
                  </a:txBody>
                  <a:tcPr>
                    <a:lnL w="12700" cap="flat" cmpd="sng" algn="ctr">
                      <a:noFill/>
                      <a:prstDash val="solid"/>
                      <a:round/>
                      <a:headEnd type="none" w="med" len="med"/>
                      <a:tailEnd type="none" w="med" len="med"/>
                    </a:lnL>
                    <a:lnB w="12700" cap="flat" cmpd="sng" algn="ctr">
                      <a:noFill/>
                      <a:prstDash val="solid"/>
                      <a:round/>
                      <a:headEnd type="none" w="med" len="med"/>
                      <a:tailEnd type="none" w="med" len="med"/>
                    </a:lnB>
                  </a:tcPr>
                </a:tc>
                <a:tc hMerge="1">
                  <a:txBody>
                    <a:bodyPr/>
                    <a:lstStyle/>
                    <a:p>
                      <a:pPr algn="r"/>
                      <a:endParaRPr lang="en-US" sz="1600" dirty="0"/>
                    </a:p>
                  </a:txBody>
                  <a:tcPr/>
                </a:tc>
                <a:tc>
                  <a:txBody>
                    <a:bodyPr/>
                    <a:lstStyle/>
                    <a:p>
                      <a:pPr algn="ctr"/>
                      <a:r>
                        <a:rPr lang="en-US" sz="1600" dirty="0" smtClean="0"/>
                        <a:t>459</a:t>
                      </a:r>
                      <a:endParaRPr lang="en-US" sz="1600" dirty="0"/>
                    </a:p>
                  </a:txBody>
                  <a:tcPr/>
                </a:tc>
              </a:tr>
            </a:tbl>
          </a:graphicData>
        </a:graphic>
      </p:graphicFrame>
      <p:graphicFrame>
        <p:nvGraphicFramePr>
          <p:cNvPr id="6" name="Content Placeholder 8"/>
          <p:cNvGraphicFramePr>
            <a:graphicFrameLocks noGrp="1"/>
          </p:cNvGraphicFramePr>
          <p:nvPr>
            <p:ph sz="half" idx="1"/>
            <p:extLst>
              <p:ext uri="{D42A27DB-BD31-4B8C-83A1-F6EECF244321}">
                <p14:modId xmlns:p14="http://schemas.microsoft.com/office/powerpoint/2010/main" val="2466199205"/>
              </p:ext>
            </p:extLst>
          </p:nvPr>
        </p:nvGraphicFramePr>
        <p:xfrm>
          <a:off x="5318287" y="2189808"/>
          <a:ext cx="3502196" cy="4300728"/>
        </p:xfrm>
        <a:graphic>
          <a:graphicData uri="http://schemas.openxmlformats.org/drawingml/2006/table">
            <a:tbl>
              <a:tblPr firstRow="1" bandRow="1">
                <a:tableStyleId>{5940675A-B579-460E-94D1-54222C63F5DA}</a:tableStyleId>
              </a:tblPr>
              <a:tblGrid>
                <a:gridCol w="438912"/>
                <a:gridCol w="827168"/>
                <a:gridCol w="1118058"/>
                <a:gridCol w="1118058"/>
              </a:tblGrid>
              <a:tr h="338328">
                <a:tc>
                  <a:txBody>
                    <a:bodyPr/>
                    <a:lstStyle/>
                    <a:p>
                      <a:endParaRPr lang="en-US" sz="1600" dirty="0">
                        <a:solidFill>
                          <a:srgbClr val="0000FF"/>
                        </a:solidFill>
                      </a:endParaRPr>
                    </a:p>
                  </a:txBody>
                  <a:tcPr anchor="ctr"/>
                </a:tc>
                <a:tc>
                  <a:txBody>
                    <a:bodyPr/>
                    <a:lstStyle/>
                    <a:p>
                      <a:r>
                        <a:rPr lang="en-US" sz="1600" dirty="0" smtClean="0">
                          <a:solidFill>
                            <a:srgbClr val="0000FF"/>
                          </a:solidFill>
                        </a:rPr>
                        <a:t>Count</a:t>
                      </a:r>
                      <a:endParaRPr lang="en-US" sz="1600" dirty="0">
                        <a:solidFill>
                          <a:srgbClr val="0000FF"/>
                        </a:solidFill>
                      </a:endParaRPr>
                    </a:p>
                  </a:txBody>
                  <a:tcPr anchor="b"/>
                </a:tc>
                <a:tc>
                  <a:txBody>
                    <a:bodyPr/>
                    <a:lstStyle/>
                    <a:p>
                      <a:pPr algn="ctr"/>
                      <a:r>
                        <a:rPr lang="en-US" sz="1600" dirty="0" smtClean="0">
                          <a:solidFill>
                            <a:srgbClr val="0000FF"/>
                          </a:solidFill>
                        </a:rPr>
                        <a:t>Cumulative Count</a:t>
                      </a:r>
                      <a:endParaRPr lang="en-US" sz="1600" dirty="0">
                        <a:solidFill>
                          <a:srgbClr val="0000FF"/>
                        </a:solidFill>
                      </a:endParaRPr>
                    </a:p>
                  </a:txBody>
                  <a:tcPr anchor="b"/>
                </a:tc>
                <a:tc>
                  <a:txBody>
                    <a:bodyPr/>
                    <a:lstStyle/>
                    <a:p>
                      <a:pPr algn="ctr"/>
                      <a:r>
                        <a:rPr lang="en-US" sz="1600" dirty="0" smtClean="0">
                          <a:solidFill>
                            <a:srgbClr val="0000FF"/>
                          </a:solidFill>
                        </a:rPr>
                        <a:t>Cumulative %age</a:t>
                      </a:r>
                      <a:endParaRPr lang="en-US" sz="1600" dirty="0">
                        <a:solidFill>
                          <a:srgbClr val="0000FF"/>
                        </a:solidFill>
                      </a:endParaRPr>
                    </a:p>
                  </a:txBody>
                  <a:tcPr anchor="b"/>
                </a:tc>
              </a:tr>
              <a:tr h="338328">
                <a:tc>
                  <a:txBody>
                    <a:bodyPr/>
                    <a:lstStyle/>
                    <a:p>
                      <a:pPr algn="ctr" fontAlgn="b"/>
                      <a:r>
                        <a:rPr lang="en-US" sz="1600" b="0" i="0" u="none" strike="noStrike" kern="1200" dirty="0">
                          <a:solidFill>
                            <a:srgbClr val="0000FF"/>
                          </a:solidFill>
                          <a:effectLst/>
                          <a:latin typeface="Calibri"/>
                          <a:ea typeface="+mn-ea"/>
                          <a:cs typeface="+mn-cs"/>
                        </a:rPr>
                        <a:t>5</a:t>
                      </a:r>
                    </a:p>
                  </a:txBody>
                  <a:tcPr marL="9525" marR="9525" marT="9525" marB="0" anchor="ctr"/>
                </a:tc>
                <a:tc>
                  <a:txBody>
                    <a:bodyPr/>
                    <a:lstStyle/>
                    <a:p>
                      <a:pPr algn="ctr" rtl="0" fontAlgn="ctr"/>
                      <a:r>
                        <a:rPr lang="en-US" sz="1600" b="0" i="0" u="none" strike="noStrike" dirty="0">
                          <a:solidFill>
                            <a:srgbClr val="000000"/>
                          </a:solidFill>
                          <a:effectLst/>
                          <a:latin typeface="Calibri"/>
                        </a:rPr>
                        <a:t>97</a:t>
                      </a:r>
                    </a:p>
                  </a:txBody>
                  <a:tcPr marL="9525" marR="9525" marT="9525" marB="0" anchor="ctr"/>
                </a:tc>
                <a:tc>
                  <a:txBody>
                    <a:bodyPr/>
                    <a:lstStyle/>
                    <a:p>
                      <a:pPr algn="ctr" fontAlgn="b"/>
                      <a:r>
                        <a:rPr lang="en-US" sz="1600" b="0" i="0" u="none" strike="noStrike" dirty="0" smtClean="0">
                          <a:solidFill>
                            <a:srgbClr val="000000"/>
                          </a:solidFill>
                          <a:effectLst/>
                          <a:latin typeface="Calibri"/>
                        </a:rPr>
                        <a:t>97</a:t>
                      </a:r>
                    </a:p>
                  </a:txBody>
                  <a:tcPr marL="9525" marR="9525" marT="9525" marB="0" anchor="ctr"/>
                </a:tc>
                <a:tc>
                  <a:txBody>
                    <a:bodyPr/>
                    <a:lstStyle/>
                    <a:p>
                      <a:pPr algn="ctr" fontAlgn="b"/>
                      <a:r>
                        <a:rPr lang="en-US" sz="1600" b="0" i="0" u="none" strike="noStrike">
                          <a:solidFill>
                            <a:srgbClr val="000000"/>
                          </a:solidFill>
                          <a:effectLst/>
                          <a:latin typeface="Calibri"/>
                        </a:rPr>
                        <a:t>21.1%</a:t>
                      </a:r>
                    </a:p>
                  </a:txBody>
                  <a:tcPr marL="9525" marR="9525" marT="9525" marB="0" anchor="ctr"/>
                </a:tc>
              </a:tr>
              <a:tr h="338328">
                <a:tc>
                  <a:txBody>
                    <a:bodyPr/>
                    <a:lstStyle/>
                    <a:p>
                      <a:pPr algn="ctr" fontAlgn="b"/>
                      <a:r>
                        <a:rPr lang="en-US" sz="1600" b="0" i="0" u="none" strike="noStrike" kern="1200">
                          <a:solidFill>
                            <a:srgbClr val="0000FF"/>
                          </a:solidFill>
                          <a:effectLst/>
                          <a:latin typeface="Calibri"/>
                          <a:ea typeface="+mn-ea"/>
                          <a:cs typeface="+mn-cs"/>
                        </a:rPr>
                        <a:t>6</a:t>
                      </a:r>
                    </a:p>
                  </a:txBody>
                  <a:tcPr marL="9525" marR="9525" marT="9525" marB="0" anchor="ctr"/>
                </a:tc>
                <a:tc>
                  <a:txBody>
                    <a:bodyPr/>
                    <a:lstStyle/>
                    <a:p>
                      <a:pPr algn="ctr" rtl="0" fontAlgn="ctr"/>
                      <a:r>
                        <a:rPr lang="en-US" sz="1600" b="0" i="0" u="none" strike="noStrike" dirty="0">
                          <a:solidFill>
                            <a:srgbClr val="000000"/>
                          </a:solidFill>
                          <a:effectLst/>
                          <a:latin typeface="Calibri"/>
                        </a:rPr>
                        <a:t>95</a:t>
                      </a:r>
                    </a:p>
                  </a:txBody>
                  <a:tcPr marL="9525" marR="9525" marT="9525" marB="0" anchor="ctr"/>
                </a:tc>
                <a:tc>
                  <a:txBody>
                    <a:bodyPr/>
                    <a:lstStyle/>
                    <a:p>
                      <a:pPr algn="ctr" fontAlgn="b"/>
                      <a:r>
                        <a:rPr lang="en-US" sz="1600" b="0" i="0" u="none" strike="noStrike" dirty="0" smtClean="0">
                          <a:solidFill>
                            <a:srgbClr val="000000"/>
                          </a:solidFill>
                          <a:effectLst/>
                          <a:latin typeface="Calibri"/>
                        </a:rPr>
                        <a:t>192</a:t>
                      </a:r>
                      <a:endParaRPr lang="en-US" sz="1600" b="0" i="0" u="none" strike="noStrike" dirty="0">
                        <a:solidFill>
                          <a:srgbClr val="000000"/>
                        </a:solidFill>
                        <a:effectLst/>
                        <a:latin typeface="Calibri"/>
                      </a:endParaRPr>
                    </a:p>
                  </a:txBody>
                  <a:tcPr marL="9525" marR="9525" marT="9525" marB="0" anchor="ctr"/>
                </a:tc>
                <a:tc>
                  <a:txBody>
                    <a:bodyPr/>
                    <a:lstStyle/>
                    <a:p>
                      <a:pPr algn="ctr" fontAlgn="b"/>
                      <a:r>
                        <a:rPr lang="en-US" sz="1600" b="0" i="0" u="none" strike="noStrike">
                          <a:solidFill>
                            <a:srgbClr val="000000"/>
                          </a:solidFill>
                          <a:effectLst/>
                          <a:latin typeface="Calibri"/>
                        </a:rPr>
                        <a:t>41.8%</a:t>
                      </a:r>
                    </a:p>
                  </a:txBody>
                  <a:tcPr marL="9525" marR="9525" marT="9525" marB="0" anchor="ctr"/>
                </a:tc>
              </a:tr>
              <a:tr h="338328">
                <a:tc>
                  <a:txBody>
                    <a:bodyPr/>
                    <a:lstStyle/>
                    <a:p>
                      <a:pPr algn="ctr" fontAlgn="b"/>
                      <a:r>
                        <a:rPr lang="en-US" sz="1600" b="0" i="0" u="none" strike="noStrike" kern="1200">
                          <a:solidFill>
                            <a:srgbClr val="0000FF"/>
                          </a:solidFill>
                          <a:effectLst/>
                          <a:latin typeface="Calibri"/>
                          <a:ea typeface="+mn-ea"/>
                          <a:cs typeface="+mn-cs"/>
                        </a:rPr>
                        <a:t>1</a:t>
                      </a:r>
                    </a:p>
                  </a:txBody>
                  <a:tcPr marL="9525" marR="9525" marT="9525" marB="0" anchor="ctr"/>
                </a:tc>
                <a:tc>
                  <a:txBody>
                    <a:bodyPr/>
                    <a:lstStyle/>
                    <a:p>
                      <a:pPr algn="ctr" rtl="0" fontAlgn="ctr"/>
                      <a:r>
                        <a:rPr lang="en-US" sz="1600" b="0" i="0" u="none" strike="noStrike" dirty="0">
                          <a:solidFill>
                            <a:srgbClr val="000000"/>
                          </a:solidFill>
                          <a:effectLst/>
                          <a:latin typeface="Calibri"/>
                        </a:rPr>
                        <a:t>90</a:t>
                      </a:r>
                    </a:p>
                  </a:txBody>
                  <a:tcPr marL="9525" marR="9525" marT="9525" marB="0" anchor="ctr"/>
                </a:tc>
                <a:tc>
                  <a:txBody>
                    <a:bodyPr/>
                    <a:lstStyle/>
                    <a:p>
                      <a:pPr algn="ctr" fontAlgn="b"/>
                      <a:r>
                        <a:rPr lang="en-US" sz="1600" b="0" i="0" u="none" strike="noStrike" dirty="0" smtClean="0">
                          <a:solidFill>
                            <a:srgbClr val="000000"/>
                          </a:solidFill>
                          <a:effectLst/>
                          <a:latin typeface="Calibri"/>
                        </a:rPr>
                        <a:t>282</a:t>
                      </a:r>
                      <a:endParaRPr lang="en-US" sz="1600" b="0" i="0" u="none" strike="noStrike" dirty="0">
                        <a:solidFill>
                          <a:srgbClr val="000000"/>
                        </a:solidFill>
                        <a:effectLst/>
                        <a:latin typeface="Calibri"/>
                      </a:endParaRPr>
                    </a:p>
                  </a:txBody>
                  <a:tcPr marL="9525" marR="9525" marT="9525" marB="0" anchor="ctr"/>
                </a:tc>
                <a:tc>
                  <a:txBody>
                    <a:bodyPr/>
                    <a:lstStyle/>
                    <a:p>
                      <a:pPr algn="ctr" fontAlgn="b"/>
                      <a:r>
                        <a:rPr lang="en-US" sz="1600" b="0" i="0" u="none" strike="noStrike">
                          <a:solidFill>
                            <a:srgbClr val="000000"/>
                          </a:solidFill>
                          <a:effectLst/>
                          <a:latin typeface="Calibri"/>
                        </a:rPr>
                        <a:t>61.4%</a:t>
                      </a:r>
                    </a:p>
                  </a:txBody>
                  <a:tcPr marL="9525" marR="9525" marT="9525" marB="0" anchor="ctr"/>
                </a:tc>
              </a:tr>
              <a:tr h="338328">
                <a:tc>
                  <a:txBody>
                    <a:bodyPr/>
                    <a:lstStyle/>
                    <a:p>
                      <a:pPr algn="ctr" fontAlgn="b"/>
                      <a:r>
                        <a:rPr lang="en-US" sz="1600" b="0" i="0" u="none" strike="noStrike" kern="1200">
                          <a:solidFill>
                            <a:srgbClr val="0000FF"/>
                          </a:solidFill>
                          <a:effectLst/>
                          <a:latin typeface="Calibri"/>
                          <a:ea typeface="+mn-ea"/>
                          <a:cs typeface="+mn-cs"/>
                        </a:rPr>
                        <a:t>8</a:t>
                      </a:r>
                    </a:p>
                  </a:txBody>
                  <a:tcPr marL="9525" marR="9525" marT="9525" marB="0" anchor="ctr"/>
                </a:tc>
                <a:tc>
                  <a:txBody>
                    <a:bodyPr/>
                    <a:lstStyle/>
                    <a:p>
                      <a:pPr algn="ctr" rtl="0" fontAlgn="ctr"/>
                      <a:r>
                        <a:rPr lang="en-US" sz="1600" b="0" i="0" u="none" strike="noStrike">
                          <a:solidFill>
                            <a:srgbClr val="000000"/>
                          </a:solidFill>
                          <a:effectLst/>
                          <a:latin typeface="Calibri"/>
                        </a:rPr>
                        <a:t>88</a:t>
                      </a:r>
                    </a:p>
                  </a:txBody>
                  <a:tcPr marL="9525" marR="9525" marT="9525" marB="0" anchor="ctr"/>
                </a:tc>
                <a:tc>
                  <a:txBody>
                    <a:bodyPr/>
                    <a:lstStyle/>
                    <a:p>
                      <a:pPr algn="ctr" fontAlgn="b"/>
                      <a:r>
                        <a:rPr lang="en-US" sz="1600" b="0" i="0" u="none" strike="noStrike" dirty="0" smtClean="0">
                          <a:solidFill>
                            <a:srgbClr val="000000"/>
                          </a:solidFill>
                          <a:effectLst/>
                          <a:latin typeface="Calibri"/>
                        </a:rPr>
                        <a:t>370</a:t>
                      </a:r>
                      <a:endParaRPr lang="en-US" sz="1600" b="0" i="0" u="none" strike="noStrike" dirty="0">
                        <a:solidFill>
                          <a:srgbClr val="000000"/>
                        </a:solidFill>
                        <a:effectLst/>
                        <a:latin typeface="Calibri"/>
                      </a:endParaRPr>
                    </a:p>
                  </a:txBody>
                  <a:tcPr marL="9525" marR="9525" marT="9525" marB="0" anchor="ctr"/>
                </a:tc>
                <a:tc>
                  <a:txBody>
                    <a:bodyPr/>
                    <a:lstStyle/>
                    <a:p>
                      <a:pPr algn="ctr" fontAlgn="b"/>
                      <a:r>
                        <a:rPr lang="en-US" sz="1600" b="0" i="0" u="none" strike="noStrike">
                          <a:solidFill>
                            <a:srgbClr val="000000"/>
                          </a:solidFill>
                          <a:effectLst/>
                          <a:latin typeface="Calibri"/>
                        </a:rPr>
                        <a:t>80.6%</a:t>
                      </a:r>
                    </a:p>
                  </a:txBody>
                  <a:tcPr marL="9525" marR="9525" marT="9525" marB="0" anchor="ctr"/>
                </a:tc>
              </a:tr>
              <a:tr h="338328">
                <a:tc>
                  <a:txBody>
                    <a:bodyPr/>
                    <a:lstStyle/>
                    <a:p>
                      <a:pPr algn="ctr" fontAlgn="b"/>
                      <a:r>
                        <a:rPr lang="en-US" sz="1600" b="0" i="0" u="none" strike="noStrike" kern="1200">
                          <a:solidFill>
                            <a:srgbClr val="0000FF"/>
                          </a:solidFill>
                          <a:effectLst/>
                          <a:latin typeface="Calibri"/>
                          <a:ea typeface="+mn-ea"/>
                          <a:cs typeface="+mn-cs"/>
                        </a:rPr>
                        <a:t>2</a:t>
                      </a:r>
                    </a:p>
                  </a:txBody>
                  <a:tcPr marL="9525" marR="9525" marT="9525" marB="0" anchor="ctr"/>
                </a:tc>
                <a:tc>
                  <a:txBody>
                    <a:bodyPr/>
                    <a:lstStyle/>
                    <a:p>
                      <a:pPr algn="ctr" rtl="0" fontAlgn="ctr"/>
                      <a:r>
                        <a:rPr lang="en-US" sz="1600" b="0" i="0" u="none" strike="noStrike">
                          <a:solidFill>
                            <a:srgbClr val="000000"/>
                          </a:solidFill>
                          <a:effectLst/>
                          <a:latin typeface="Calibri"/>
                        </a:rPr>
                        <a:t>18</a:t>
                      </a:r>
                    </a:p>
                  </a:txBody>
                  <a:tcPr marL="9525" marR="9525" marT="9525" marB="0" anchor="ctr"/>
                </a:tc>
                <a:tc>
                  <a:txBody>
                    <a:bodyPr/>
                    <a:lstStyle/>
                    <a:p>
                      <a:pPr algn="ctr" fontAlgn="b"/>
                      <a:r>
                        <a:rPr lang="en-US" sz="1600" b="0" i="0" u="none" strike="noStrike" dirty="0" smtClean="0">
                          <a:solidFill>
                            <a:srgbClr val="000000"/>
                          </a:solidFill>
                          <a:effectLst/>
                          <a:latin typeface="Calibri"/>
                        </a:rPr>
                        <a:t>388</a:t>
                      </a:r>
                      <a:endParaRPr lang="en-US" sz="1600" b="0" i="0" u="none" strike="noStrike" dirty="0">
                        <a:solidFill>
                          <a:srgbClr val="000000"/>
                        </a:solidFill>
                        <a:effectLst/>
                        <a:latin typeface="Calibri"/>
                      </a:endParaRPr>
                    </a:p>
                  </a:txBody>
                  <a:tcPr marL="9525" marR="9525" marT="9525" marB="0" anchor="ctr"/>
                </a:tc>
                <a:tc>
                  <a:txBody>
                    <a:bodyPr/>
                    <a:lstStyle/>
                    <a:p>
                      <a:pPr algn="ctr" fontAlgn="b"/>
                      <a:r>
                        <a:rPr lang="en-US" sz="1600" b="0" i="0" u="none" strike="noStrike">
                          <a:solidFill>
                            <a:srgbClr val="000000"/>
                          </a:solidFill>
                          <a:effectLst/>
                          <a:latin typeface="Calibri"/>
                        </a:rPr>
                        <a:t>84.5%</a:t>
                      </a:r>
                    </a:p>
                  </a:txBody>
                  <a:tcPr marL="9525" marR="9525" marT="9525" marB="0" anchor="ctr"/>
                </a:tc>
              </a:tr>
              <a:tr h="338328">
                <a:tc>
                  <a:txBody>
                    <a:bodyPr/>
                    <a:lstStyle/>
                    <a:p>
                      <a:pPr algn="ctr" fontAlgn="b"/>
                      <a:r>
                        <a:rPr lang="en-US" sz="1600" b="0" i="0" u="none" strike="noStrike" kern="1200">
                          <a:solidFill>
                            <a:srgbClr val="0000FF"/>
                          </a:solidFill>
                          <a:effectLst/>
                          <a:latin typeface="Calibri"/>
                          <a:ea typeface="+mn-ea"/>
                          <a:cs typeface="+mn-cs"/>
                        </a:rPr>
                        <a:t>4</a:t>
                      </a:r>
                    </a:p>
                  </a:txBody>
                  <a:tcPr marL="9525" marR="9525" marT="9525" marB="0" anchor="ctr"/>
                </a:tc>
                <a:tc>
                  <a:txBody>
                    <a:bodyPr/>
                    <a:lstStyle/>
                    <a:p>
                      <a:pPr algn="ctr" rtl="0" fontAlgn="ctr"/>
                      <a:r>
                        <a:rPr lang="en-US" sz="1600" b="0" i="0" u="none" strike="noStrike">
                          <a:solidFill>
                            <a:srgbClr val="000000"/>
                          </a:solidFill>
                          <a:effectLst/>
                          <a:latin typeface="Calibri"/>
                        </a:rPr>
                        <a:t>15</a:t>
                      </a:r>
                    </a:p>
                  </a:txBody>
                  <a:tcPr marL="9525" marR="9525" marT="9525" marB="0" anchor="ctr"/>
                </a:tc>
                <a:tc>
                  <a:txBody>
                    <a:bodyPr/>
                    <a:lstStyle/>
                    <a:p>
                      <a:pPr algn="ctr" fontAlgn="b"/>
                      <a:r>
                        <a:rPr lang="en-US" sz="1600" b="0" i="0" u="none" strike="noStrike" dirty="0" smtClean="0">
                          <a:solidFill>
                            <a:srgbClr val="000000"/>
                          </a:solidFill>
                          <a:effectLst/>
                          <a:latin typeface="Calibri"/>
                        </a:rPr>
                        <a:t>403</a:t>
                      </a:r>
                      <a:endParaRPr lang="en-US" sz="1600" b="0" i="0" u="none" strike="noStrike" dirty="0">
                        <a:solidFill>
                          <a:srgbClr val="000000"/>
                        </a:solidFill>
                        <a:effectLst/>
                        <a:latin typeface="Calibri"/>
                      </a:endParaRPr>
                    </a:p>
                  </a:txBody>
                  <a:tcPr marL="9525" marR="9525" marT="9525" marB="0" anchor="ctr"/>
                </a:tc>
                <a:tc>
                  <a:txBody>
                    <a:bodyPr/>
                    <a:lstStyle/>
                    <a:p>
                      <a:pPr algn="ctr" fontAlgn="b"/>
                      <a:r>
                        <a:rPr lang="en-US" sz="1600" b="0" i="0" u="none" strike="noStrike">
                          <a:solidFill>
                            <a:srgbClr val="000000"/>
                          </a:solidFill>
                          <a:effectLst/>
                          <a:latin typeface="Calibri"/>
                        </a:rPr>
                        <a:t>87.8%</a:t>
                      </a:r>
                    </a:p>
                  </a:txBody>
                  <a:tcPr marL="9525" marR="9525" marT="9525" marB="0" anchor="ctr"/>
                </a:tc>
              </a:tr>
              <a:tr h="338328">
                <a:tc>
                  <a:txBody>
                    <a:bodyPr/>
                    <a:lstStyle/>
                    <a:p>
                      <a:pPr algn="ctr" fontAlgn="b"/>
                      <a:r>
                        <a:rPr lang="en-US" sz="1600" b="0" i="0" u="none" strike="noStrike" kern="1200">
                          <a:solidFill>
                            <a:srgbClr val="0000FF"/>
                          </a:solidFill>
                          <a:effectLst/>
                          <a:latin typeface="Calibri"/>
                          <a:ea typeface="+mn-ea"/>
                          <a:cs typeface="+mn-cs"/>
                        </a:rPr>
                        <a:t>10</a:t>
                      </a:r>
                    </a:p>
                  </a:txBody>
                  <a:tcPr marL="9525" marR="9525" marT="9525" marB="0" anchor="ctr"/>
                </a:tc>
                <a:tc>
                  <a:txBody>
                    <a:bodyPr/>
                    <a:lstStyle/>
                    <a:p>
                      <a:pPr algn="ctr" rtl="0" fontAlgn="ctr"/>
                      <a:r>
                        <a:rPr lang="en-US" sz="1600" b="0" i="0" u="none" strike="noStrike">
                          <a:solidFill>
                            <a:srgbClr val="000000"/>
                          </a:solidFill>
                          <a:effectLst/>
                          <a:latin typeface="Calibri"/>
                        </a:rPr>
                        <a:t>15</a:t>
                      </a:r>
                    </a:p>
                  </a:txBody>
                  <a:tcPr marL="9525" marR="9525" marT="9525" marB="0" anchor="ctr"/>
                </a:tc>
                <a:tc>
                  <a:txBody>
                    <a:bodyPr/>
                    <a:lstStyle/>
                    <a:p>
                      <a:pPr algn="ctr" fontAlgn="b"/>
                      <a:r>
                        <a:rPr lang="en-US" sz="1600" b="0" i="0" u="none" strike="noStrike" dirty="0" smtClean="0">
                          <a:solidFill>
                            <a:srgbClr val="000000"/>
                          </a:solidFill>
                          <a:effectLst/>
                          <a:latin typeface="Calibri"/>
                        </a:rPr>
                        <a:t>418</a:t>
                      </a:r>
                      <a:endParaRPr lang="en-US" sz="1600" b="0" i="0" u="none" strike="noStrike" dirty="0">
                        <a:solidFill>
                          <a:srgbClr val="000000"/>
                        </a:solidFill>
                        <a:effectLst/>
                        <a:latin typeface="Calibri"/>
                      </a:endParaRPr>
                    </a:p>
                  </a:txBody>
                  <a:tcPr marL="9525" marR="9525" marT="9525" marB="0" anchor="ctr"/>
                </a:tc>
                <a:tc>
                  <a:txBody>
                    <a:bodyPr/>
                    <a:lstStyle/>
                    <a:p>
                      <a:pPr algn="ctr" fontAlgn="b"/>
                      <a:r>
                        <a:rPr lang="en-US" sz="1600" b="0" i="0" u="none" strike="noStrike">
                          <a:solidFill>
                            <a:srgbClr val="000000"/>
                          </a:solidFill>
                          <a:effectLst/>
                          <a:latin typeface="Calibri"/>
                        </a:rPr>
                        <a:t>91.1%</a:t>
                      </a:r>
                    </a:p>
                  </a:txBody>
                  <a:tcPr marL="9525" marR="9525" marT="9525" marB="0" anchor="ctr"/>
                </a:tc>
              </a:tr>
              <a:tr h="338328">
                <a:tc>
                  <a:txBody>
                    <a:bodyPr/>
                    <a:lstStyle/>
                    <a:p>
                      <a:pPr algn="ctr" fontAlgn="b"/>
                      <a:r>
                        <a:rPr lang="en-US" sz="1600" b="0" i="0" u="none" strike="noStrike" kern="1200">
                          <a:solidFill>
                            <a:srgbClr val="0000FF"/>
                          </a:solidFill>
                          <a:effectLst/>
                          <a:latin typeface="Calibri"/>
                          <a:ea typeface="+mn-ea"/>
                          <a:cs typeface="+mn-cs"/>
                        </a:rPr>
                        <a:t>7</a:t>
                      </a:r>
                    </a:p>
                  </a:txBody>
                  <a:tcPr marL="9525" marR="9525" marT="9525" marB="0" anchor="ctr"/>
                </a:tc>
                <a:tc>
                  <a:txBody>
                    <a:bodyPr/>
                    <a:lstStyle/>
                    <a:p>
                      <a:pPr algn="ctr" rtl="0" fontAlgn="ctr"/>
                      <a:r>
                        <a:rPr lang="en-US" sz="1600" b="0" i="0" u="none" strike="noStrike">
                          <a:solidFill>
                            <a:srgbClr val="000000"/>
                          </a:solidFill>
                          <a:effectLst/>
                          <a:latin typeface="Calibri"/>
                        </a:rPr>
                        <a:t>12</a:t>
                      </a:r>
                    </a:p>
                  </a:txBody>
                  <a:tcPr marL="9525" marR="9525" marT="9525" marB="0" anchor="ctr"/>
                </a:tc>
                <a:tc>
                  <a:txBody>
                    <a:bodyPr/>
                    <a:lstStyle/>
                    <a:p>
                      <a:pPr algn="ctr" fontAlgn="b"/>
                      <a:r>
                        <a:rPr lang="en-US" sz="1600" b="0" i="0" u="none" strike="noStrike" dirty="0" smtClean="0">
                          <a:solidFill>
                            <a:srgbClr val="000000"/>
                          </a:solidFill>
                          <a:effectLst/>
                          <a:latin typeface="Calibri"/>
                        </a:rPr>
                        <a:t>430</a:t>
                      </a:r>
                      <a:endParaRPr lang="en-US" sz="1600" b="0" i="0" u="none" strike="noStrike" dirty="0">
                        <a:solidFill>
                          <a:srgbClr val="000000"/>
                        </a:solidFill>
                        <a:effectLst/>
                        <a:latin typeface="Calibri"/>
                      </a:endParaRPr>
                    </a:p>
                  </a:txBody>
                  <a:tcPr marL="9525" marR="9525" marT="9525" marB="0" anchor="ctr"/>
                </a:tc>
                <a:tc>
                  <a:txBody>
                    <a:bodyPr/>
                    <a:lstStyle/>
                    <a:p>
                      <a:pPr algn="ctr" fontAlgn="b"/>
                      <a:r>
                        <a:rPr lang="en-US" sz="1600" b="0" i="0" u="none" strike="noStrike">
                          <a:solidFill>
                            <a:srgbClr val="000000"/>
                          </a:solidFill>
                          <a:effectLst/>
                          <a:latin typeface="Calibri"/>
                        </a:rPr>
                        <a:t>93.7%</a:t>
                      </a:r>
                    </a:p>
                  </a:txBody>
                  <a:tcPr marL="9525" marR="9525" marT="9525" marB="0" anchor="ctr"/>
                </a:tc>
              </a:tr>
              <a:tr h="338328">
                <a:tc>
                  <a:txBody>
                    <a:bodyPr/>
                    <a:lstStyle/>
                    <a:p>
                      <a:pPr algn="ctr" fontAlgn="b"/>
                      <a:r>
                        <a:rPr lang="en-US" sz="1600" b="0" i="0" u="none" strike="noStrike" kern="1200">
                          <a:solidFill>
                            <a:srgbClr val="0000FF"/>
                          </a:solidFill>
                          <a:effectLst/>
                          <a:latin typeface="Calibri"/>
                          <a:ea typeface="+mn-ea"/>
                          <a:cs typeface="+mn-cs"/>
                        </a:rPr>
                        <a:t>9</a:t>
                      </a:r>
                    </a:p>
                  </a:txBody>
                  <a:tcPr marL="9525" marR="9525" marT="9525" marB="0" anchor="ctr"/>
                </a:tc>
                <a:tc>
                  <a:txBody>
                    <a:bodyPr/>
                    <a:lstStyle/>
                    <a:p>
                      <a:pPr algn="ctr" rtl="0" fontAlgn="ctr"/>
                      <a:r>
                        <a:rPr lang="en-US" sz="1600" b="0" i="0" u="none" strike="noStrike">
                          <a:solidFill>
                            <a:srgbClr val="000000"/>
                          </a:solidFill>
                          <a:effectLst/>
                          <a:latin typeface="Calibri"/>
                        </a:rPr>
                        <a:t>12</a:t>
                      </a:r>
                    </a:p>
                  </a:txBody>
                  <a:tcPr marL="9525" marR="9525" marT="9525" marB="0" anchor="ctr"/>
                </a:tc>
                <a:tc>
                  <a:txBody>
                    <a:bodyPr/>
                    <a:lstStyle/>
                    <a:p>
                      <a:pPr algn="ctr" fontAlgn="b"/>
                      <a:r>
                        <a:rPr lang="en-US" sz="1600" b="0" i="0" u="none" strike="noStrike" dirty="0" smtClean="0">
                          <a:solidFill>
                            <a:srgbClr val="000000"/>
                          </a:solidFill>
                          <a:effectLst/>
                          <a:latin typeface="Calibri"/>
                        </a:rPr>
                        <a:t>442</a:t>
                      </a:r>
                      <a:endParaRPr lang="en-US" sz="1600" b="0" i="0" u="none" strike="noStrike" dirty="0">
                        <a:solidFill>
                          <a:srgbClr val="000000"/>
                        </a:solidFill>
                        <a:effectLst/>
                        <a:latin typeface="Calibri"/>
                      </a:endParaRPr>
                    </a:p>
                  </a:txBody>
                  <a:tcPr marL="9525" marR="9525" marT="9525" marB="0" anchor="ctr"/>
                </a:tc>
                <a:tc>
                  <a:txBody>
                    <a:bodyPr/>
                    <a:lstStyle/>
                    <a:p>
                      <a:pPr algn="ctr" fontAlgn="b"/>
                      <a:r>
                        <a:rPr lang="en-US" sz="1600" b="0" i="0" u="none" strike="noStrike">
                          <a:solidFill>
                            <a:srgbClr val="000000"/>
                          </a:solidFill>
                          <a:effectLst/>
                          <a:latin typeface="Calibri"/>
                        </a:rPr>
                        <a:t>96.3%</a:t>
                      </a:r>
                    </a:p>
                  </a:txBody>
                  <a:tcPr marL="9525" marR="9525" marT="9525" marB="0" anchor="ctr"/>
                </a:tc>
              </a:tr>
              <a:tr h="338328">
                <a:tc>
                  <a:txBody>
                    <a:bodyPr/>
                    <a:lstStyle/>
                    <a:p>
                      <a:pPr algn="ctr" fontAlgn="b"/>
                      <a:r>
                        <a:rPr lang="en-US" sz="1600" b="0" i="0" u="none" strike="noStrike" kern="1200" dirty="0">
                          <a:solidFill>
                            <a:srgbClr val="0000FF"/>
                          </a:solidFill>
                          <a:effectLst/>
                          <a:latin typeface="Calibri"/>
                          <a:ea typeface="+mn-ea"/>
                          <a:cs typeface="+mn-cs"/>
                        </a:rPr>
                        <a:t>11</a:t>
                      </a:r>
                    </a:p>
                  </a:txBody>
                  <a:tcPr marL="9525" marR="9525" marT="9525" marB="0" anchor="ctr"/>
                </a:tc>
                <a:tc>
                  <a:txBody>
                    <a:bodyPr/>
                    <a:lstStyle/>
                    <a:p>
                      <a:pPr algn="ctr" rtl="0" fontAlgn="ctr"/>
                      <a:r>
                        <a:rPr lang="en-US" sz="1600" b="0" i="0" u="none" strike="noStrike">
                          <a:solidFill>
                            <a:srgbClr val="000000"/>
                          </a:solidFill>
                          <a:effectLst/>
                          <a:latin typeface="Calibri"/>
                        </a:rPr>
                        <a:t>10</a:t>
                      </a:r>
                    </a:p>
                  </a:txBody>
                  <a:tcPr marL="9525" marR="9525" marT="9525" marB="0" anchor="ctr"/>
                </a:tc>
                <a:tc>
                  <a:txBody>
                    <a:bodyPr/>
                    <a:lstStyle/>
                    <a:p>
                      <a:pPr algn="ctr" fontAlgn="b"/>
                      <a:r>
                        <a:rPr lang="en-US" sz="1600" b="0" i="0" u="none" strike="noStrike" dirty="0" smtClean="0">
                          <a:solidFill>
                            <a:srgbClr val="000000"/>
                          </a:solidFill>
                          <a:effectLst/>
                          <a:latin typeface="Calibri"/>
                        </a:rPr>
                        <a:t>452</a:t>
                      </a:r>
                      <a:endParaRPr lang="en-US" sz="1600" b="0" i="0" u="none" strike="noStrike" dirty="0">
                        <a:solidFill>
                          <a:srgbClr val="000000"/>
                        </a:solidFill>
                        <a:effectLst/>
                        <a:latin typeface="Calibri"/>
                      </a:endParaRPr>
                    </a:p>
                  </a:txBody>
                  <a:tcPr marL="9525" marR="9525" marT="9525" marB="0" anchor="ctr"/>
                </a:tc>
                <a:tc>
                  <a:txBody>
                    <a:bodyPr/>
                    <a:lstStyle/>
                    <a:p>
                      <a:pPr algn="ctr" fontAlgn="b"/>
                      <a:r>
                        <a:rPr lang="en-US" sz="1600" b="0" i="0" u="none" strike="noStrike">
                          <a:solidFill>
                            <a:srgbClr val="000000"/>
                          </a:solidFill>
                          <a:effectLst/>
                          <a:latin typeface="Calibri"/>
                        </a:rPr>
                        <a:t>98.5%</a:t>
                      </a:r>
                    </a:p>
                  </a:txBody>
                  <a:tcPr marL="9525" marR="9525" marT="9525" marB="0" anchor="ctr"/>
                </a:tc>
              </a:tr>
              <a:tr h="338328">
                <a:tc>
                  <a:txBody>
                    <a:bodyPr/>
                    <a:lstStyle/>
                    <a:p>
                      <a:pPr algn="ctr" fontAlgn="b"/>
                      <a:r>
                        <a:rPr lang="en-US" sz="1600" b="0" i="0" u="none" strike="noStrike" kern="1200" dirty="0">
                          <a:solidFill>
                            <a:srgbClr val="0000FF"/>
                          </a:solidFill>
                          <a:effectLst/>
                          <a:latin typeface="Calibri"/>
                          <a:ea typeface="+mn-ea"/>
                          <a:cs typeface="+mn-cs"/>
                        </a:rPr>
                        <a:t>3</a:t>
                      </a:r>
                    </a:p>
                  </a:txBody>
                  <a:tcPr marL="9525" marR="9525" marT="9525" marB="0" anchor="ctr"/>
                </a:tc>
                <a:tc>
                  <a:txBody>
                    <a:bodyPr/>
                    <a:lstStyle/>
                    <a:p>
                      <a:pPr algn="ctr" rtl="0" fontAlgn="ctr"/>
                      <a:r>
                        <a:rPr lang="en-US" sz="1600" b="0" i="0" u="none" strike="noStrike" dirty="0">
                          <a:solidFill>
                            <a:srgbClr val="000000"/>
                          </a:solidFill>
                          <a:effectLst/>
                          <a:latin typeface="Calibri"/>
                        </a:rPr>
                        <a:t>7</a:t>
                      </a:r>
                    </a:p>
                  </a:txBody>
                  <a:tcPr marL="9525" marR="9525" marT="9525" marB="0" anchor="ctr"/>
                </a:tc>
                <a:tc>
                  <a:txBody>
                    <a:bodyPr/>
                    <a:lstStyle/>
                    <a:p>
                      <a:pPr algn="ctr" fontAlgn="b"/>
                      <a:r>
                        <a:rPr lang="en-US" sz="1600" b="0" i="0" u="none" strike="noStrike" dirty="0" smtClean="0">
                          <a:solidFill>
                            <a:srgbClr val="000000"/>
                          </a:solidFill>
                          <a:effectLst/>
                          <a:latin typeface="Calibri"/>
                        </a:rPr>
                        <a:t>459</a:t>
                      </a:r>
                      <a:endParaRPr lang="en-US" sz="1600" b="0" i="0" u="none" strike="noStrike" dirty="0">
                        <a:solidFill>
                          <a:srgbClr val="000000"/>
                        </a:solidFill>
                        <a:effectLst/>
                        <a:latin typeface="Calibri"/>
                      </a:endParaRPr>
                    </a:p>
                  </a:txBody>
                  <a:tcPr marL="9525" marR="9525" marT="9525" marB="0" anchor="ctr"/>
                </a:tc>
                <a:tc>
                  <a:txBody>
                    <a:bodyPr/>
                    <a:lstStyle/>
                    <a:p>
                      <a:pPr algn="ctr" fontAlgn="b"/>
                      <a:r>
                        <a:rPr lang="en-US" sz="1600" b="0" i="0" u="none" strike="noStrike" dirty="0">
                          <a:solidFill>
                            <a:srgbClr val="000000"/>
                          </a:solidFill>
                          <a:effectLst/>
                          <a:latin typeface="Calibri"/>
                        </a:rPr>
                        <a:t>100.0%</a:t>
                      </a:r>
                    </a:p>
                  </a:txBody>
                  <a:tcPr marL="9525" marR="9525" marT="9525" marB="0" anchor="ctr"/>
                </a:tc>
              </a:tr>
            </a:tbl>
          </a:graphicData>
        </a:graphic>
      </p:graphicFrame>
      <p:sp>
        <p:nvSpPr>
          <p:cNvPr id="4" name="Rectangle 3"/>
          <p:cNvSpPr/>
          <p:nvPr/>
        </p:nvSpPr>
        <p:spPr>
          <a:xfrm>
            <a:off x="-13855" y="703385"/>
            <a:ext cx="9143999" cy="1200329"/>
          </a:xfrm>
          <a:prstGeom prst="rect">
            <a:avLst/>
          </a:prstGeom>
        </p:spPr>
        <p:txBody>
          <a:bodyPr wrap="square">
            <a:spAutoFit/>
          </a:bodyPr>
          <a:lstStyle/>
          <a:p>
            <a:r>
              <a:rPr lang="en-US" dirty="0" smtClean="0">
                <a:solidFill>
                  <a:prstClr val="black"/>
                </a:solidFill>
              </a:rPr>
              <a:t>The possible root causes ascertained from the Cause &amp; Effect diagram could next be short-listed through further RCA.  Say a sample of 100 MBA(3.5yrs) students was surveyed which returned the following data which could then be subjected to Pareto analysis to identify those root-causes which would be responsible for 80% of the problem.</a:t>
            </a:r>
            <a:endParaRPr lang="en-US" dirty="0">
              <a:solidFill>
                <a:prstClr val="black"/>
              </a:solidFill>
            </a:endParaRPr>
          </a:p>
        </p:txBody>
      </p:sp>
      <p:sp>
        <p:nvSpPr>
          <p:cNvPr id="8" name="Rectangle 7"/>
          <p:cNvSpPr/>
          <p:nvPr/>
        </p:nvSpPr>
        <p:spPr>
          <a:xfrm>
            <a:off x="1312764" y="1848243"/>
            <a:ext cx="2317540" cy="4439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r>
              <a:rPr lang="en-US" sz="1600" b="1" dirty="0" smtClean="0">
                <a:solidFill>
                  <a:srgbClr val="0000FF"/>
                </a:solidFill>
                <a:ea typeface="Calibri"/>
                <a:cs typeface="Times New Roman"/>
              </a:rPr>
              <a:t>Raw Survey Data</a:t>
            </a:r>
            <a:endParaRPr lang="en-US" sz="1600" b="1" dirty="0">
              <a:solidFill>
                <a:srgbClr val="0000FF"/>
              </a:solidFill>
              <a:ea typeface="Calibri"/>
              <a:cs typeface="Times New Roman"/>
            </a:endParaRPr>
          </a:p>
        </p:txBody>
      </p:sp>
      <p:sp>
        <p:nvSpPr>
          <p:cNvPr id="10" name="Rectangle 9"/>
          <p:cNvSpPr/>
          <p:nvPr/>
        </p:nvSpPr>
        <p:spPr>
          <a:xfrm>
            <a:off x="5912060" y="1846385"/>
            <a:ext cx="2317540" cy="4439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r>
              <a:rPr lang="en-US" sz="1600" b="1" dirty="0" smtClean="0">
                <a:solidFill>
                  <a:srgbClr val="0000FF"/>
                </a:solidFill>
                <a:ea typeface="Calibri"/>
                <a:cs typeface="Times New Roman"/>
              </a:rPr>
              <a:t>Pareto Tabulation</a:t>
            </a:r>
            <a:endParaRPr lang="en-US" sz="1600" b="1" dirty="0">
              <a:solidFill>
                <a:srgbClr val="0000FF"/>
              </a:solidFill>
              <a:ea typeface="Calibri"/>
              <a:cs typeface="Times New Roman"/>
            </a:endParaRPr>
          </a:p>
        </p:txBody>
      </p:sp>
      <p:sp>
        <p:nvSpPr>
          <p:cNvPr id="5" name="Footer Placeholder 4"/>
          <p:cNvSpPr>
            <a:spLocks noGrp="1"/>
          </p:cNvSpPr>
          <p:nvPr>
            <p:ph type="ftr" sz="quarter" idx="11"/>
          </p:nvPr>
        </p:nvSpPr>
        <p:spPr/>
        <p:txBody>
          <a:bodyPr/>
          <a:lstStyle/>
          <a:p>
            <a:r>
              <a:rPr lang="en-US" dirty="0" err="1" smtClean="0"/>
              <a:t>MEhsanSaeed</a:t>
            </a:r>
            <a:endParaRPr lang="en-US" dirty="0"/>
          </a:p>
        </p:txBody>
      </p:sp>
    </p:spTree>
    <p:extLst>
      <p:ext uri="{BB962C8B-B14F-4D97-AF65-F5344CB8AC3E}">
        <p14:creationId xmlns:p14="http://schemas.microsoft.com/office/powerpoint/2010/main" val="30175001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640080"/>
          </a:xfrm>
        </p:spPr>
        <p:txBody>
          <a:bodyPr>
            <a:normAutofit fontScale="90000"/>
          </a:bodyPr>
          <a:lstStyle/>
          <a:p>
            <a:r>
              <a:rPr lang="en-US" dirty="0"/>
              <a:t>RCA – Cause &amp; Effect Diagram leading to Pareto Analysis</a:t>
            </a:r>
            <a:endParaRPr lang="en-US" sz="3200" b="1" dirty="0">
              <a:solidFill>
                <a:srgbClr val="FF0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12</a:t>
            </a:fld>
            <a:endParaRPr lang="en-US" b="1" dirty="0">
              <a:solidFill>
                <a:prstClr val="black"/>
              </a:solidFill>
            </a:endParaRPr>
          </a:p>
        </p:txBody>
      </p:sp>
      <p:graphicFrame>
        <p:nvGraphicFramePr>
          <p:cNvPr id="6" name="Chart 5"/>
          <p:cNvGraphicFramePr>
            <a:graphicFrameLocks/>
          </p:cNvGraphicFramePr>
          <p:nvPr>
            <p:extLst>
              <p:ext uri="{D42A27DB-BD31-4B8C-83A1-F6EECF244321}">
                <p14:modId xmlns:p14="http://schemas.microsoft.com/office/powerpoint/2010/main" val="4013236462"/>
              </p:ext>
            </p:extLst>
          </p:nvPr>
        </p:nvGraphicFramePr>
        <p:xfrm>
          <a:off x="0" y="219074"/>
          <a:ext cx="9144000" cy="6638925"/>
        </p:xfrm>
        <a:graphic>
          <a:graphicData uri="http://schemas.openxmlformats.org/drawingml/2006/chart">
            <c:chart xmlns:c="http://schemas.openxmlformats.org/drawingml/2006/chart" xmlns:r="http://schemas.openxmlformats.org/officeDocument/2006/relationships" r:id="rId3"/>
          </a:graphicData>
        </a:graphic>
      </p:graphicFrame>
      <p:sp>
        <p:nvSpPr>
          <p:cNvPr id="4" name="Rectangle 3"/>
          <p:cNvSpPr/>
          <p:nvPr/>
        </p:nvSpPr>
        <p:spPr>
          <a:xfrm>
            <a:off x="3810000" y="2447055"/>
            <a:ext cx="4495800" cy="923330"/>
          </a:xfrm>
          <a:prstGeom prst="rect">
            <a:avLst/>
          </a:prstGeom>
          <a:solidFill>
            <a:schemeClr val="bg1"/>
          </a:solidFill>
        </p:spPr>
        <p:txBody>
          <a:bodyPr wrap="square">
            <a:spAutoFit/>
          </a:bodyPr>
          <a:lstStyle/>
          <a:p>
            <a:r>
              <a:rPr lang="en-GB" dirty="0" smtClean="0">
                <a:solidFill>
                  <a:prstClr val="black"/>
                </a:solidFill>
                <a:ea typeface="Calibri" panose="020F0502020204030204" pitchFamily="34" charset="0"/>
              </a:rPr>
              <a:t>Pareto Analysis is a </a:t>
            </a:r>
            <a:r>
              <a:rPr lang="en-GB" dirty="0">
                <a:solidFill>
                  <a:prstClr val="black"/>
                </a:solidFill>
                <a:ea typeface="Calibri" panose="020F0502020204030204" pitchFamily="34" charset="0"/>
              </a:rPr>
              <a:t>technique based on the principle that, for many events, roughly 80% of the effects come from 20% of the causes</a:t>
            </a:r>
            <a:endParaRPr lang="en-US" dirty="0">
              <a:solidFill>
                <a:prstClr val="black"/>
              </a:solidFill>
            </a:endParaRPr>
          </a:p>
        </p:txBody>
      </p:sp>
      <p:sp>
        <p:nvSpPr>
          <p:cNvPr id="7" name="Footer Placeholder 3"/>
          <p:cNvSpPr>
            <a:spLocks noGrp="1"/>
          </p:cNvSpPr>
          <p:nvPr>
            <p:ph type="ftr" sz="quarter" idx="11"/>
          </p:nvPr>
        </p:nvSpPr>
        <p:spPr>
          <a:xfrm rot="16200000">
            <a:off x="-482722" y="6221168"/>
            <a:ext cx="1143000" cy="365125"/>
          </a:xfrm>
        </p:spPr>
        <p:txBody>
          <a:bodyPr/>
          <a:lstStyle/>
          <a:p>
            <a:r>
              <a:rPr lang="en-US" dirty="0" err="1" smtClean="0"/>
              <a:t>MEhsanSaeed</a:t>
            </a:r>
            <a:endParaRPr lang="en-US" dirty="0"/>
          </a:p>
        </p:txBody>
      </p:sp>
    </p:spTree>
    <p:extLst>
      <p:ext uri="{BB962C8B-B14F-4D97-AF65-F5344CB8AC3E}">
        <p14:creationId xmlns:p14="http://schemas.microsoft.com/office/powerpoint/2010/main" val="272063003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2800" b="1" dirty="0" smtClean="0">
                <a:solidFill>
                  <a:srgbClr val="FF0000"/>
                </a:solidFill>
                <a:effectLst>
                  <a:outerShdw blurRad="38100" dist="38100" dir="2700000" algn="tl">
                    <a:srgbClr val="000000">
                      <a:alpha val="43137"/>
                    </a:srgbClr>
                  </a:outerShdw>
                </a:effectLst>
              </a:rPr>
              <a:t>Solution to the Problem</a:t>
            </a:r>
            <a:endParaRPr lang="en-US" sz="2800" b="1" dirty="0">
              <a:solidFill>
                <a:srgbClr val="FF0000"/>
              </a:solidFill>
              <a:effectLst>
                <a:outerShdw blurRad="38100" dist="38100" dir="2700000" algn="tl">
                  <a:srgbClr val="000000">
                    <a:alpha val="43137"/>
                  </a:srgbClr>
                </a:outerShdw>
              </a:effectLst>
            </a:endParaRPr>
          </a:p>
        </p:txBody>
      </p:sp>
      <p:sp>
        <p:nvSpPr>
          <p:cNvPr id="110" name="Content Placeholder 3"/>
          <p:cNvSpPr>
            <a:spLocks noGrp="1"/>
          </p:cNvSpPr>
          <p:nvPr>
            <p:ph sz="half" idx="1"/>
          </p:nvPr>
        </p:nvSpPr>
        <p:spPr>
          <a:xfrm>
            <a:off x="33598" y="767762"/>
            <a:ext cx="8958001" cy="1015835"/>
          </a:xfrm>
        </p:spPr>
        <p:txBody>
          <a:bodyPr>
            <a:normAutofit/>
          </a:bodyPr>
          <a:lstStyle/>
          <a:p>
            <a:pPr marL="228600" indent="-228600"/>
            <a:r>
              <a:rPr lang="en-US" sz="2000" b="1" dirty="0" smtClean="0">
                <a:solidFill>
                  <a:srgbClr val="0000FF"/>
                </a:solidFill>
              </a:rPr>
              <a:t>Project</a:t>
            </a:r>
            <a:r>
              <a:rPr lang="en-US" sz="2000" dirty="0" smtClean="0"/>
              <a:t>:  Improving the Quality of a University's MBA3.5 (3.5 </a:t>
            </a:r>
            <a:r>
              <a:rPr lang="en-US" sz="2000" dirty="0" err="1" smtClean="0"/>
              <a:t>yrs</a:t>
            </a:r>
            <a:r>
              <a:rPr lang="en-US" sz="2000" dirty="0" smtClean="0"/>
              <a:t>) Programme</a:t>
            </a:r>
          </a:p>
          <a:p>
            <a:pPr marL="228600" indent="-228600"/>
            <a:r>
              <a:rPr lang="en-US" sz="2000" b="1" dirty="0" smtClean="0">
                <a:solidFill>
                  <a:srgbClr val="0000FF"/>
                </a:solidFill>
              </a:rPr>
              <a:t>Objective:</a:t>
            </a:r>
            <a:r>
              <a:rPr lang="en-US" sz="2000" dirty="0" smtClean="0"/>
              <a:t> Root cause the reason for low quality of MBA(3.5 </a:t>
            </a:r>
            <a:r>
              <a:rPr lang="en-US" sz="2000" dirty="0" err="1" smtClean="0"/>
              <a:t>yrs</a:t>
            </a:r>
            <a:r>
              <a:rPr lang="en-US" sz="2000" dirty="0" smtClean="0"/>
              <a:t>) graduates</a:t>
            </a:r>
          </a:p>
        </p:txBody>
      </p: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13</a:t>
            </a:fld>
            <a:endParaRPr lang="en-US" b="1" dirty="0">
              <a:solidFill>
                <a:prstClr val="black"/>
              </a:solidFill>
            </a:endParaRPr>
          </a:p>
        </p:txBody>
      </p:sp>
      <p:cxnSp>
        <p:nvCxnSpPr>
          <p:cNvPr id="7" name="Straight Connector 6"/>
          <p:cNvCxnSpPr/>
          <p:nvPr/>
        </p:nvCxnSpPr>
        <p:spPr>
          <a:xfrm>
            <a:off x="-13855" y="645696"/>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Footer Placeholder 7"/>
          <p:cNvSpPr>
            <a:spLocks noGrp="1"/>
          </p:cNvSpPr>
          <p:nvPr>
            <p:ph type="ftr" sz="quarter" idx="11"/>
          </p:nvPr>
        </p:nvSpPr>
        <p:spPr/>
        <p:txBody>
          <a:bodyPr/>
          <a:lstStyle/>
          <a:p>
            <a:r>
              <a:rPr lang="en-US" dirty="0" err="1" smtClean="0">
                <a:solidFill>
                  <a:prstClr val="black"/>
                </a:solidFill>
              </a:rPr>
              <a:t>MEhsanSaeed</a:t>
            </a:r>
            <a:endParaRPr lang="en-US" dirty="0">
              <a:solidFill>
                <a:prstClr val="black"/>
              </a:solidFill>
            </a:endParaRPr>
          </a:p>
        </p:txBody>
      </p:sp>
      <p:graphicFrame>
        <p:nvGraphicFramePr>
          <p:cNvPr id="10" name="Table 9"/>
          <p:cNvGraphicFramePr>
            <a:graphicFrameLocks noGrp="1"/>
          </p:cNvGraphicFramePr>
          <p:nvPr>
            <p:extLst>
              <p:ext uri="{D42A27DB-BD31-4B8C-83A1-F6EECF244321}">
                <p14:modId xmlns:p14="http://schemas.microsoft.com/office/powerpoint/2010/main" val="281834499"/>
              </p:ext>
            </p:extLst>
          </p:nvPr>
        </p:nvGraphicFramePr>
        <p:xfrm>
          <a:off x="152398" y="1676400"/>
          <a:ext cx="8839201" cy="3209544"/>
        </p:xfrm>
        <a:graphic>
          <a:graphicData uri="http://schemas.openxmlformats.org/drawingml/2006/table">
            <a:tbl>
              <a:tblPr firstRow="1" bandRow="1">
                <a:tableStyleId>{5C22544A-7EE6-4342-B048-85BDC9FD1C3A}</a:tableStyleId>
              </a:tblPr>
              <a:tblGrid>
                <a:gridCol w="1066802"/>
                <a:gridCol w="3124200"/>
                <a:gridCol w="4648199"/>
              </a:tblGrid>
              <a:tr h="370840">
                <a:tc>
                  <a:txBody>
                    <a:bodyPr/>
                    <a:lstStyle/>
                    <a:p>
                      <a:r>
                        <a:rPr lang="en-US" sz="2000" dirty="0" smtClean="0"/>
                        <a:t>Priority</a:t>
                      </a:r>
                      <a:endParaRPr lang="en-US" sz="2000" dirty="0"/>
                    </a:p>
                  </a:txBody>
                  <a:tcPr/>
                </a:tc>
                <a:tc>
                  <a:txBody>
                    <a:bodyPr/>
                    <a:lstStyle/>
                    <a:p>
                      <a:r>
                        <a:rPr lang="en-US" sz="2000" dirty="0" smtClean="0"/>
                        <a:t>Root Cause</a:t>
                      </a:r>
                      <a:endParaRPr lang="en-US" sz="2000" dirty="0"/>
                    </a:p>
                  </a:txBody>
                  <a:tcPr/>
                </a:tc>
                <a:tc>
                  <a:txBody>
                    <a:bodyPr/>
                    <a:lstStyle/>
                    <a:p>
                      <a:r>
                        <a:rPr lang="en-US" sz="2000" dirty="0" smtClean="0"/>
                        <a:t>Solution</a:t>
                      </a:r>
                      <a:endParaRPr lang="en-US" sz="2000" dirty="0"/>
                    </a:p>
                  </a:txBody>
                  <a:tcPr/>
                </a:tc>
              </a:tr>
              <a:tr h="704088">
                <a:tc>
                  <a:txBody>
                    <a:bodyPr/>
                    <a:lstStyle/>
                    <a:p>
                      <a:r>
                        <a:rPr lang="en-US" sz="2000" dirty="0" smtClean="0"/>
                        <a:t>1</a:t>
                      </a:r>
                      <a:endParaRPr lang="en-US" sz="2000" dirty="0"/>
                    </a:p>
                  </a:txBody>
                  <a:tcPr anchor="ctr"/>
                </a:tc>
                <a:tc>
                  <a:txBody>
                    <a:bodyPr/>
                    <a:lstStyle/>
                    <a:p>
                      <a:r>
                        <a:rPr lang="en-US" sz="2000" dirty="0" smtClean="0"/>
                        <a:t>Weak Inter-Personal Skills</a:t>
                      </a:r>
                      <a:endParaRPr lang="en-US" sz="2000" dirty="0"/>
                    </a:p>
                  </a:txBody>
                  <a:tcPr anchor="ctr"/>
                </a:tc>
                <a:tc rowSpan="3">
                  <a:txBody>
                    <a:bodyPr/>
                    <a:lstStyle/>
                    <a:p>
                      <a:pPr>
                        <a:spcBef>
                          <a:spcPts val="600"/>
                        </a:spcBef>
                      </a:pPr>
                      <a:r>
                        <a:rPr lang="en-US" sz="2000" dirty="0" smtClean="0"/>
                        <a:t>Zero Semester, Gratis, Non-Credit:</a:t>
                      </a:r>
                    </a:p>
                    <a:p>
                      <a:pPr marL="173038" indent="-173038">
                        <a:spcBef>
                          <a:spcPts val="600"/>
                        </a:spcBef>
                        <a:buFont typeface="Arial" panose="020B0604020202020204" pitchFamily="34" charset="0"/>
                        <a:buChar char="•"/>
                      </a:pPr>
                      <a:r>
                        <a:rPr lang="en-US" sz="2000" dirty="0" smtClean="0"/>
                        <a:t>Personality</a:t>
                      </a:r>
                      <a:r>
                        <a:rPr lang="en-US" sz="2000" baseline="0" dirty="0" smtClean="0"/>
                        <a:t> Building</a:t>
                      </a:r>
                    </a:p>
                    <a:p>
                      <a:pPr marL="173038" indent="-173038">
                        <a:spcBef>
                          <a:spcPts val="600"/>
                        </a:spcBef>
                        <a:buFont typeface="Arial" panose="020B0604020202020204" pitchFamily="34" charset="0"/>
                        <a:buChar char="•"/>
                      </a:pPr>
                      <a:r>
                        <a:rPr lang="en-US" sz="2000" baseline="0" dirty="0" smtClean="0"/>
                        <a:t>Functional English</a:t>
                      </a:r>
                    </a:p>
                    <a:p>
                      <a:pPr marL="173038" indent="-173038">
                        <a:spcBef>
                          <a:spcPts val="600"/>
                        </a:spcBef>
                        <a:buFont typeface="Arial" panose="020B0604020202020204" pitchFamily="34" charset="0"/>
                        <a:buChar char="•"/>
                      </a:pPr>
                      <a:r>
                        <a:rPr lang="en-US" sz="2000" baseline="0" dirty="0" smtClean="0"/>
                        <a:t>Introduction to Business Studies</a:t>
                      </a:r>
                      <a:endParaRPr lang="en-US" sz="2000" dirty="0"/>
                    </a:p>
                  </a:txBody>
                  <a:tcPr anchor="ctr"/>
                </a:tc>
              </a:tr>
              <a:tr h="704088">
                <a:tc>
                  <a:txBody>
                    <a:bodyPr/>
                    <a:lstStyle/>
                    <a:p>
                      <a:r>
                        <a:rPr lang="en-US" sz="2000" dirty="0" smtClean="0"/>
                        <a:t>2</a:t>
                      </a:r>
                      <a:endParaRPr lang="en-US" sz="2000" dirty="0"/>
                    </a:p>
                  </a:txBody>
                  <a:tcPr anchor="ctr"/>
                </a:tc>
                <a:tc>
                  <a:txBody>
                    <a:bodyPr/>
                    <a:lstStyle/>
                    <a:p>
                      <a:r>
                        <a:rPr lang="en-US" sz="2000" dirty="0" smtClean="0"/>
                        <a:t>Weak English</a:t>
                      </a:r>
                      <a:endParaRPr lang="en-US" sz="2000" dirty="0"/>
                    </a:p>
                  </a:txBody>
                  <a:tcPr anchor="ctr"/>
                </a:tc>
                <a:tc vMerge="1">
                  <a:txBody>
                    <a:bodyPr/>
                    <a:lstStyle/>
                    <a:p>
                      <a:endParaRPr lang="en-US" sz="2400" dirty="0"/>
                    </a:p>
                  </a:txBody>
                  <a:tcPr/>
                </a:tc>
              </a:tr>
              <a:tr h="70408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2000" dirty="0" smtClean="0"/>
                        <a:t>4</a:t>
                      </a: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2000" dirty="0" smtClean="0"/>
                        <a:t>3.5 </a:t>
                      </a:r>
                      <a:r>
                        <a:rPr lang="fr-FR" sz="2000" dirty="0" err="1" smtClean="0"/>
                        <a:t>yrs</a:t>
                      </a:r>
                      <a:r>
                        <a:rPr lang="fr-FR" sz="2000" dirty="0" smtClean="0"/>
                        <a:t> vis-à-vis 5.5/6.5 of </a:t>
                      </a:r>
                      <a:r>
                        <a:rPr lang="fr-FR" sz="2000" dirty="0" err="1" smtClean="0"/>
                        <a:t>others</a:t>
                      </a:r>
                      <a:endParaRPr lang="fr-FR" sz="2000" dirty="0" smtClean="0"/>
                    </a:p>
                  </a:txBody>
                  <a:tcPr anchor="ctr"/>
                </a:tc>
                <a:tc vMerge="1">
                  <a:txBody>
                    <a:bodyPr/>
                    <a:lstStyle/>
                    <a:p>
                      <a:endParaRPr lang="en-US" sz="2400"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2000" dirty="0" smtClean="0"/>
                        <a:t>3</a:t>
                      </a: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smtClean="0"/>
                        <a:t>Weak FA/</a:t>
                      </a:r>
                      <a:r>
                        <a:rPr lang="en-US" sz="2000" dirty="0" err="1" smtClean="0"/>
                        <a:t>FSc</a:t>
                      </a:r>
                      <a:endParaRPr lang="fr-FR" sz="2000" dirty="0" smtClean="0"/>
                    </a:p>
                  </a:txBody>
                  <a:tcPr anchor="ctr"/>
                </a:tc>
                <a:tc>
                  <a:txBody>
                    <a:bodyPr/>
                    <a:lstStyle/>
                    <a:p>
                      <a:r>
                        <a:rPr lang="en-US" sz="2000" dirty="0" smtClean="0"/>
                        <a:t>Raise for induction criterion</a:t>
                      </a:r>
                      <a:r>
                        <a:rPr lang="en-US" sz="2000" baseline="0" dirty="0" smtClean="0"/>
                        <a:t> to 60% from the existing 50%</a:t>
                      </a:r>
                      <a:endParaRPr lang="en-US" sz="2000" dirty="0"/>
                    </a:p>
                  </a:txBody>
                  <a:tcPr/>
                </a:tc>
              </a:tr>
            </a:tbl>
          </a:graphicData>
        </a:graphic>
      </p:graphicFrame>
    </p:spTree>
    <p:extLst>
      <p:ext uri="{BB962C8B-B14F-4D97-AF65-F5344CB8AC3E}">
        <p14:creationId xmlns:p14="http://schemas.microsoft.com/office/powerpoint/2010/main" val="27561426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0">
                                            <p:txEl>
                                              <p:pRg st="0" end="0"/>
                                            </p:txEl>
                                          </p:spTgt>
                                        </p:tgtEl>
                                        <p:attrNameLst>
                                          <p:attrName>style.visibility</p:attrName>
                                        </p:attrNameLst>
                                      </p:cBhvr>
                                      <p:to>
                                        <p:strVal val="visible"/>
                                      </p:to>
                                    </p:set>
                                    <p:animEffect transition="in" filter="fade">
                                      <p:cBhvr>
                                        <p:cTn id="7" dur="500"/>
                                        <p:tgtEl>
                                          <p:spTgt spid="110">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0">
                                            <p:txEl>
                                              <p:pRg st="1" end="1"/>
                                            </p:txEl>
                                          </p:spTgt>
                                        </p:tgtEl>
                                        <p:attrNameLst>
                                          <p:attrName>style.visibility</p:attrName>
                                        </p:attrNameLst>
                                      </p:cBhvr>
                                      <p:to>
                                        <p:strVal val="visible"/>
                                      </p:to>
                                    </p:set>
                                    <p:animEffect transition="in" filter="fade">
                                      <p:cBhvr>
                                        <p:cTn id="11" dur="500"/>
                                        <p:tgtEl>
                                          <p:spTgt spid="110">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 grpId="0" uiExpand="1" build="allAtOnce"/>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943" y="-120320"/>
            <a:ext cx="9089201" cy="762000"/>
          </a:xfrm>
        </p:spPr>
        <p:txBody>
          <a:bodyPr>
            <a:normAutofit/>
          </a:bodyPr>
          <a:lstStyle/>
          <a:p>
            <a:pPr algn="l"/>
            <a:r>
              <a:rPr lang="en-US" sz="2800" b="1" dirty="0" smtClean="0">
                <a:solidFill>
                  <a:srgbClr val="FF0000"/>
                </a:solidFill>
                <a:effectLst>
                  <a:outerShdw blurRad="38100" dist="38100" dir="2700000" algn="tl">
                    <a:srgbClr val="000000">
                      <a:alpha val="43137"/>
                    </a:srgbClr>
                  </a:outerShdw>
                </a:effectLst>
              </a:rPr>
              <a:t> </a:t>
            </a:r>
            <a:r>
              <a:rPr lang="en-US" sz="2800" b="1" dirty="0">
                <a:solidFill>
                  <a:srgbClr val="FF0000"/>
                </a:solidFill>
                <a:effectLst>
                  <a:outerShdw blurRad="38100" dist="38100" dir="2700000" algn="tl">
                    <a:srgbClr val="000000">
                      <a:alpha val="43137"/>
                    </a:srgbClr>
                  </a:outerShdw>
                </a:effectLst>
              </a:rPr>
              <a:t>Failure Mode &amp; Effect Analysis (FMEA)</a:t>
            </a:r>
          </a:p>
        </p:txBody>
      </p:sp>
      <p:cxnSp>
        <p:nvCxnSpPr>
          <p:cNvPr id="7" name="Straight Connector 6"/>
          <p:cNvCxnSpPr/>
          <p:nvPr/>
        </p:nvCxnSpPr>
        <p:spPr>
          <a:xfrm>
            <a:off x="-13855" y="591908"/>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14</a:t>
            </a:fld>
            <a:endParaRPr lang="en-US" b="1" dirty="0">
              <a:solidFill>
                <a:prstClr val="black"/>
              </a:solidFill>
            </a:endParaRPr>
          </a:p>
        </p:txBody>
      </p:sp>
      <p:sp>
        <p:nvSpPr>
          <p:cNvPr id="9" name="TextBox 8"/>
          <p:cNvSpPr txBox="1"/>
          <p:nvPr/>
        </p:nvSpPr>
        <p:spPr>
          <a:xfrm>
            <a:off x="113271" y="842805"/>
            <a:ext cx="8906977" cy="4462760"/>
          </a:xfrm>
          <a:prstGeom prst="rect">
            <a:avLst/>
          </a:prstGeom>
          <a:noFill/>
        </p:spPr>
        <p:txBody>
          <a:bodyPr wrap="square" rtlCol="0">
            <a:spAutoFit/>
          </a:bodyPr>
          <a:lstStyle/>
          <a:p>
            <a:pPr marL="234950" indent="-234950">
              <a:spcBef>
                <a:spcPts val="1200"/>
              </a:spcBef>
              <a:buClr>
                <a:srgbClr val="FF0000"/>
              </a:buClr>
              <a:buSzPct val="65000"/>
              <a:buFont typeface="Wingdings" pitchFamily="2" charset="2"/>
              <a:buChar char="§"/>
            </a:pPr>
            <a:r>
              <a:rPr lang="en-US" sz="2400" dirty="0" smtClean="0">
                <a:solidFill>
                  <a:prstClr val="black"/>
                </a:solidFill>
              </a:rPr>
              <a:t>Each </a:t>
            </a:r>
            <a:r>
              <a:rPr lang="en-US" sz="2400" dirty="0">
                <a:solidFill>
                  <a:prstClr val="black"/>
                </a:solidFill>
              </a:rPr>
              <a:t>potential failure </a:t>
            </a:r>
            <a:r>
              <a:rPr lang="en-US" sz="2400" dirty="0" smtClean="0">
                <a:solidFill>
                  <a:prstClr val="black"/>
                </a:solidFill>
              </a:rPr>
              <a:t>Mode in </a:t>
            </a:r>
            <a:r>
              <a:rPr lang="en-US" sz="2400" dirty="0">
                <a:solidFill>
                  <a:prstClr val="black"/>
                </a:solidFill>
              </a:rPr>
              <a:t>every component of a product is analyzed to determine its effect on the reliability of that component and, by itself or in combination with other possible failure modes, on the reliability </a:t>
            </a:r>
            <a:r>
              <a:rPr lang="en-US" sz="2400" dirty="0" smtClean="0">
                <a:solidFill>
                  <a:prstClr val="black"/>
                </a:solidFill>
              </a:rPr>
              <a:t>and function of </a:t>
            </a:r>
            <a:r>
              <a:rPr lang="en-US" sz="2400" dirty="0">
                <a:solidFill>
                  <a:prstClr val="black"/>
                </a:solidFill>
              </a:rPr>
              <a:t>the </a:t>
            </a:r>
            <a:r>
              <a:rPr lang="en-US" sz="2400" dirty="0" smtClean="0">
                <a:solidFill>
                  <a:prstClr val="black"/>
                </a:solidFill>
              </a:rPr>
              <a:t>deliverable, product </a:t>
            </a:r>
            <a:r>
              <a:rPr lang="en-US" sz="2400" dirty="0">
                <a:solidFill>
                  <a:prstClr val="black"/>
                </a:solidFill>
              </a:rPr>
              <a:t>or </a:t>
            </a:r>
            <a:r>
              <a:rPr lang="en-US" sz="2400" dirty="0" smtClean="0">
                <a:solidFill>
                  <a:prstClr val="black"/>
                </a:solidFill>
              </a:rPr>
              <a:t>system</a:t>
            </a:r>
          </a:p>
          <a:p>
            <a:pPr marL="234950" indent="-234950">
              <a:spcBef>
                <a:spcPts val="1200"/>
              </a:spcBef>
              <a:buClr>
                <a:srgbClr val="FF0000"/>
              </a:buClr>
              <a:buSzPct val="65000"/>
              <a:buFont typeface="Wingdings" pitchFamily="2" charset="2"/>
              <a:buChar char="§"/>
            </a:pPr>
            <a:r>
              <a:rPr lang="en-US" sz="2400" dirty="0" smtClean="0">
                <a:solidFill>
                  <a:prstClr val="black"/>
                </a:solidFill>
              </a:rPr>
              <a:t>Primarily a Design/Planning Tool; also used for Monitoring &amp; Control where it provides </a:t>
            </a:r>
            <a:r>
              <a:rPr lang="en-US" sz="2400" dirty="0">
                <a:solidFill>
                  <a:prstClr val="black"/>
                </a:solidFill>
              </a:rPr>
              <a:t>a basis for identifying </a:t>
            </a:r>
            <a:r>
              <a:rPr lang="en-US" sz="2400" dirty="0" smtClean="0">
                <a:solidFill>
                  <a:prstClr val="black"/>
                </a:solidFill>
              </a:rPr>
              <a:t>Root Failure Causes </a:t>
            </a:r>
            <a:r>
              <a:rPr lang="en-US" sz="2400" dirty="0">
                <a:solidFill>
                  <a:prstClr val="black"/>
                </a:solidFill>
              </a:rPr>
              <a:t>and developing effective </a:t>
            </a:r>
            <a:r>
              <a:rPr lang="en-US" sz="2400" dirty="0" smtClean="0">
                <a:solidFill>
                  <a:prstClr val="black"/>
                </a:solidFill>
              </a:rPr>
              <a:t>Corrective Actions</a:t>
            </a:r>
          </a:p>
          <a:p>
            <a:pPr marL="234950" indent="-234950">
              <a:spcBef>
                <a:spcPts val="1200"/>
              </a:spcBef>
              <a:buClr>
                <a:srgbClr val="FF0000"/>
              </a:buClr>
              <a:buSzPct val="65000"/>
              <a:buFont typeface="Wingdings" pitchFamily="2" charset="2"/>
              <a:buChar char="§"/>
            </a:pPr>
            <a:r>
              <a:rPr lang="en-US" sz="2400" dirty="0" smtClean="0">
                <a:solidFill>
                  <a:prstClr val="black"/>
                </a:solidFill>
              </a:rPr>
              <a:t>In a nutshell, FMEA is a technique in which </a:t>
            </a:r>
            <a:r>
              <a:rPr lang="en-US" sz="2400" u="sng" dirty="0" smtClean="0">
                <a:solidFill>
                  <a:prstClr val="black"/>
                </a:solidFill>
              </a:rPr>
              <a:t>potential</a:t>
            </a:r>
            <a:r>
              <a:rPr lang="en-US" sz="2400" dirty="0" smtClean="0">
                <a:solidFill>
                  <a:prstClr val="black"/>
                </a:solidFill>
              </a:rPr>
              <a:t> </a:t>
            </a:r>
            <a:r>
              <a:rPr lang="en-GB" sz="2400" dirty="0" smtClean="0">
                <a:solidFill>
                  <a:prstClr val="black"/>
                </a:solidFill>
              </a:rPr>
              <a:t>failures </a:t>
            </a:r>
            <a:r>
              <a:rPr lang="en-GB" sz="2400" dirty="0">
                <a:solidFill>
                  <a:prstClr val="black"/>
                </a:solidFill>
              </a:rPr>
              <a:t>are identified and root caused at the design stage and given a Risk Priority Number (RPN) based on impact, probability and difficulty in detection</a:t>
            </a:r>
            <a:endParaRPr lang="en-US" sz="2400" dirty="0" smtClean="0">
              <a:solidFill>
                <a:prstClr val="black"/>
              </a:solidFill>
            </a:endParaRPr>
          </a:p>
        </p:txBody>
      </p:sp>
      <p:sp>
        <p:nvSpPr>
          <p:cNvPr id="4" name="Footer Placeholder 3"/>
          <p:cNvSpPr>
            <a:spLocks noGrp="1"/>
          </p:cNvSpPr>
          <p:nvPr>
            <p:ph type="ftr" sz="quarter" idx="11"/>
          </p:nvPr>
        </p:nvSpPr>
        <p:spPr/>
        <p:txBody>
          <a:bodyPr/>
          <a:lstStyle/>
          <a:p>
            <a:r>
              <a:rPr lang="en-US" dirty="0" err="1" smtClean="0"/>
              <a:t>MEhsanSaeed</a:t>
            </a:r>
            <a:endParaRPr lang="en-US" dirty="0"/>
          </a:p>
        </p:txBody>
      </p:sp>
    </p:spTree>
    <p:extLst>
      <p:ext uri="{BB962C8B-B14F-4D97-AF65-F5344CB8AC3E}">
        <p14:creationId xmlns:p14="http://schemas.microsoft.com/office/powerpoint/2010/main" val="226245566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 y="-13648"/>
            <a:ext cx="9089201" cy="762000"/>
          </a:xfrm>
        </p:spPr>
        <p:txBody>
          <a:bodyPr>
            <a:normAutofit/>
          </a:bodyPr>
          <a:lstStyle/>
          <a:p>
            <a:pPr algn="l"/>
            <a:r>
              <a:rPr lang="en-US" sz="2800" b="1" dirty="0" smtClean="0">
                <a:solidFill>
                  <a:srgbClr val="FF0000"/>
                </a:solidFill>
                <a:effectLst>
                  <a:outerShdw blurRad="38100" dist="38100" dir="2700000" algn="tl">
                    <a:srgbClr val="000000">
                      <a:alpha val="43137"/>
                    </a:srgbClr>
                  </a:outerShdw>
                </a:effectLst>
              </a:rPr>
              <a:t>FMEA - Application</a:t>
            </a:r>
            <a:endParaRPr lang="en-US" sz="2800" b="1" dirty="0">
              <a:solidFill>
                <a:srgbClr val="FF0000"/>
              </a:solidFill>
              <a:effectLst>
                <a:outerShdw blurRad="38100" dist="38100" dir="2700000" algn="tl">
                  <a:srgbClr val="000000">
                    <a:alpha val="43137"/>
                  </a:srgbClr>
                </a:outerShdw>
              </a:effectLst>
            </a:endParaRPr>
          </a:p>
        </p:txBody>
      </p:sp>
      <p:sp>
        <p:nvSpPr>
          <p:cNvPr id="4" name="Footer Placeholder 3"/>
          <p:cNvSpPr>
            <a:spLocks noGrp="1"/>
          </p:cNvSpPr>
          <p:nvPr>
            <p:ph type="ftr" sz="quarter" idx="11"/>
          </p:nvPr>
        </p:nvSpPr>
        <p:spPr/>
        <p:txBody>
          <a:bodyPr/>
          <a:lstStyle/>
          <a:p>
            <a:r>
              <a:rPr lang="en-US" dirty="0" err="1" smtClean="0"/>
              <a:t>MEhsanSaeed</a:t>
            </a:r>
            <a:endParaRPr lang="en-US" dirty="0"/>
          </a:p>
        </p:txBody>
      </p: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15</a:t>
            </a:fld>
            <a:endParaRPr lang="en-US" b="1" dirty="0">
              <a:solidFill>
                <a:prstClr val="black"/>
              </a:solidFill>
            </a:endParaRPr>
          </a:p>
        </p:txBody>
      </p:sp>
      <p:pic>
        <p:nvPicPr>
          <p:cNvPr id="3074" name="Picture 2" descr="C:\Users\AAA\Dropbox\Screenshots\Screenshot 2014-11-07 10.04.21.png"/>
          <p:cNvPicPr>
            <a:picLocks noChangeAspect="1" noChangeArrowheads="1"/>
          </p:cNvPicPr>
          <p:nvPr/>
        </p:nvPicPr>
        <p:blipFill rotWithShape="1">
          <a:blip r:embed="rId4">
            <a:extLst>
              <a:ext uri="{28A0092B-C50C-407E-A947-70E740481C1C}">
                <a14:useLocalDpi xmlns:a14="http://schemas.microsoft.com/office/drawing/2010/main" val="0"/>
              </a:ext>
            </a:extLst>
          </a:blip>
          <a:srcRect l="15672" t="24979" r="15373" b="11839"/>
          <a:stretch/>
        </p:blipFill>
        <p:spPr bwMode="auto">
          <a:xfrm>
            <a:off x="269181" y="1417320"/>
            <a:ext cx="8342556" cy="4297680"/>
          </a:xfrm>
          <a:prstGeom prst="rect">
            <a:avLst/>
          </a:prstGeom>
          <a:noFill/>
          <a:extLst>
            <a:ext uri="{909E8E84-426E-40DD-AFC4-6F175D3DCCD1}">
              <a14:hiddenFill xmlns:a14="http://schemas.microsoft.com/office/drawing/2010/main">
                <a:solidFill>
                  <a:srgbClr val="FFFFFF"/>
                </a:solidFill>
              </a14:hiddenFill>
            </a:ext>
          </a:extLst>
        </p:spPr>
      </p:pic>
      <p:sp>
        <p:nvSpPr>
          <p:cNvPr id="5" name="Oval 4"/>
          <p:cNvSpPr/>
          <p:nvPr/>
        </p:nvSpPr>
        <p:spPr>
          <a:xfrm>
            <a:off x="4572000" y="1188720"/>
            <a:ext cx="2286000" cy="4754880"/>
          </a:xfrm>
          <a:prstGeom prst="ellipse">
            <a:avLst/>
          </a:prstGeom>
          <a:noFill/>
          <a:ln w="38100">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 name="TextBox 11"/>
          <p:cNvSpPr txBox="1"/>
          <p:nvPr/>
        </p:nvSpPr>
        <p:spPr>
          <a:xfrm>
            <a:off x="3862317" y="533400"/>
            <a:ext cx="4900684" cy="646331"/>
          </a:xfrm>
          <a:prstGeom prst="rect">
            <a:avLst/>
          </a:prstGeom>
          <a:noFill/>
        </p:spPr>
        <p:txBody>
          <a:bodyPr wrap="square" rtlCol="0">
            <a:spAutoFit/>
          </a:bodyPr>
          <a:lstStyle/>
          <a:p>
            <a:r>
              <a:rPr lang="en-US" b="1" dirty="0" smtClean="0">
                <a:solidFill>
                  <a:srgbClr val="0000FF"/>
                </a:solidFill>
              </a:rPr>
              <a:t>Monitoring &amp; Control: </a:t>
            </a:r>
            <a:r>
              <a:rPr lang="en-US" dirty="0">
                <a:solidFill>
                  <a:prstClr val="black"/>
                </a:solidFill>
              </a:rPr>
              <a:t>Track changes to process-incorporated to avoid potential failures</a:t>
            </a:r>
            <a:endParaRPr lang="en-US" b="1" dirty="0">
              <a:solidFill>
                <a:srgbClr val="0000FF"/>
              </a:solidFill>
            </a:endParaRPr>
          </a:p>
        </p:txBody>
      </p:sp>
      <p:sp>
        <p:nvSpPr>
          <p:cNvPr id="6" name="Rectangle 5"/>
          <p:cNvSpPr/>
          <p:nvPr/>
        </p:nvSpPr>
        <p:spPr>
          <a:xfrm>
            <a:off x="2286000" y="5983069"/>
            <a:ext cx="4572000" cy="369332"/>
          </a:xfrm>
          <a:prstGeom prst="rect">
            <a:avLst/>
          </a:prstGeom>
        </p:spPr>
        <p:txBody>
          <a:bodyPr>
            <a:spAutoFit/>
          </a:bodyPr>
          <a:lstStyle/>
          <a:p>
            <a:endParaRPr lang="en-US" dirty="0">
              <a:solidFill>
                <a:prstClr val="black"/>
              </a:solidFill>
            </a:endParaRPr>
          </a:p>
        </p:txBody>
      </p:sp>
    </p:spTree>
    <p:extLst>
      <p:ext uri="{BB962C8B-B14F-4D97-AF65-F5344CB8AC3E}">
        <p14:creationId xmlns:p14="http://schemas.microsoft.com/office/powerpoint/2010/main" val="266340723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943" y="-117230"/>
            <a:ext cx="9089201" cy="762000"/>
          </a:xfrm>
        </p:spPr>
        <p:txBody>
          <a:bodyPr>
            <a:normAutofit/>
          </a:bodyPr>
          <a:lstStyle/>
          <a:p>
            <a:pPr algn="l"/>
            <a:r>
              <a:rPr lang="en-US" sz="2800" b="1" dirty="0" smtClean="0">
                <a:solidFill>
                  <a:srgbClr val="FF0000"/>
                </a:solidFill>
                <a:effectLst>
                  <a:outerShdw blurRad="38100" dist="38100" dir="2700000" algn="tl">
                    <a:srgbClr val="000000">
                      <a:alpha val="43137"/>
                    </a:srgbClr>
                  </a:outerShdw>
                </a:effectLst>
              </a:rPr>
              <a:t>FMEA</a:t>
            </a:r>
            <a:endParaRPr lang="en-US" sz="2800" b="1" dirty="0">
              <a:solidFill>
                <a:srgbClr val="FF0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a:xfrm>
            <a:off x="6977742" y="-35256"/>
            <a:ext cx="2133600" cy="365125"/>
          </a:xfrm>
        </p:spPr>
        <p:txBody>
          <a:bodyPr/>
          <a:lstStyle/>
          <a:p>
            <a:fld id="{B6F15528-21DE-4FAA-801E-634DDDAF4B2B}" type="slidenum">
              <a:rPr lang="en-US" b="1" smtClean="0">
                <a:solidFill>
                  <a:prstClr val="black"/>
                </a:solidFill>
              </a:rPr>
              <a:pPr/>
              <a:t>16</a:t>
            </a:fld>
            <a:endParaRPr lang="en-US" b="1" dirty="0">
              <a:solidFill>
                <a:prstClr val="black"/>
              </a:solidFill>
            </a:endParaRPr>
          </a:p>
        </p:txBody>
      </p:sp>
      <p:sp>
        <p:nvSpPr>
          <p:cNvPr id="7" name="Content Placeholder 3"/>
          <p:cNvSpPr>
            <a:spLocks noGrp="1"/>
          </p:cNvSpPr>
          <p:nvPr>
            <p:ph idx="1"/>
          </p:nvPr>
        </p:nvSpPr>
        <p:spPr>
          <a:xfrm>
            <a:off x="21606" y="556133"/>
            <a:ext cx="8686800" cy="1371600"/>
          </a:xfrm>
        </p:spPr>
        <p:txBody>
          <a:bodyPr>
            <a:normAutofit/>
          </a:bodyPr>
          <a:lstStyle/>
          <a:p>
            <a:pPr marL="228600" indent="-228600"/>
            <a:r>
              <a:rPr lang="en-US" sz="2000" b="1" dirty="0" smtClean="0">
                <a:solidFill>
                  <a:srgbClr val="0000FF"/>
                </a:solidFill>
              </a:rPr>
              <a:t>Project</a:t>
            </a:r>
            <a:r>
              <a:rPr lang="en-US" sz="2000" dirty="0" smtClean="0"/>
              <a:t>:  New Fuel-Efficient, Composite Material Commercial Plane  (Boeing 787 	     Dreamliner)</a:t>
            </a:r>
          </a:p>
          <a:p>
            <a:pPr marL="228600" indent="-228600"/>
            <a:r>
              <a:rPr lang="en-US" sz="2000" b="1" dirty="0" smtClean="0">
                <a:solidFill>
                  <a:srgbClr val="0000FF"/>
                </a:solidFill>
              </a:rPr>
              <a:t>Deliverable:</a:t>
            </a:r>
            <a:r>
              <a:rPr lang="en-US" sz="2000" dirty="0" smtClean="0"/>
              <a:t> Lithium Ion Batteries</a:t>
            </a:r>
          </a:p>
        </p:txBody>
      </p:sp>
      <p:graphicFrame>
        <p:nvGraphicFramePr>
          <p:cNvPr id="10" name="Table 9"/>
          <p:cNvGraphicFramePr>
            <a:graphicFrameLocks noGrp="1"/>
          </p:cNvGraphicFramePr>
          <p:nvPr>
            <p:extLst>
              <p:ext uri="{D42A27DB-BD31-4B8C-83A1-F6EECF244321}">
                <p14:modId xmlns:p14="http://schemas.microsoft.com/office/powerpoint/2010/main" val="1171648577"/>
              </p:ext>
            </p:extLst>
          </p:nvPr>
        </p:nvGraphicFramePr>
        <p:xfrm>
          <a:off x="105594" y="1793629"/>
          <a:ext cx="8930580" cy="5029200"/>
        </p:xfrm>
        <a:graphic>
          <a:graphicData uri="http://schemas.openxmlformats.org/drawingml/2006/table">
            <a:tbl>
              <a:tblPr firstRow="1" bandRow="1">
                <a:tableStyleId>{5940675A-B579-460E-94D1-54222C63F5DA}</a:tableStyleId>
              </a:tblPr>
              <a:tblGrid>
                <a:gridCol w="948966"/>
                <a:gridCol w="1233656"/>
                <a:gridCol w="1233656"/>
                <a:gridCol w="455311"/>
                <a:gridCol w="1233656"/>
                <a:gridCol w="455311"/>
                <a:gridCol w="1109788"/>
                <a:gridCol w="457200"/>
                <a:gridCol w="1233656"/>
                <a:gridCol w="569380"/>
              </a:tblGrid>
              <a:tr h="914400">
                <a:tc gridSpan="3">
                  <a:txBody>
                    <a:bodyPr/>
                    <a:lstStyle/>
                    <a:p>
                      <a:r>
                        <a:rPr lang="en-US" sz="1400" dirty="0" smtClean="0"/>
                        <a:t>Product/Deliverable: Lithium Ion Battery</a:t>
                      </a:r>
                    </a:p>
                    <a:p>
                      <a:r>
                        <a:rPr lang="en-US" sz="1400" dirty="0" smtClean="0"/>
                        <a:t>System: Electrical</a:t>
                      </a:r>
                    </a:p>
                    <a:p>
                      <a:r>
                        <a:rPr lang="en-US" sz="1400" dirty="0" smtClean="0"/>
                        <a:t>Sub-System: Back-Up Power</a:t>
                      </a:r>
                    </a:p>
                    <a:p>
                      <a:r>
                        <a:rPr lang="en-US" sz="1400" dirty="0" smtClean="0"/>
                        <a:t>Part No: </a:t>
                      </a:r>
                      <a:r>
                        <a:rPr lang="en-US" sz="1400" dirty="0" err="1" smtClean="0"/>
                        <a:t>xxxx-xxxx-xxxx</a:t>
                      </a:r>
                      <a:endParaRPr lang="en-US" sz="1400" dirty="0"/>
                    </a:p>
                  </a:txBody>
                  <a:tcPr>
                    <a:noFill/>
                  </a:tcPr>
                </a:tc>
                <a:tc hMerge="1">
                  <a:txBody>
                    <a:bodyPr/>
                    <a:lstStyle/>
                    <a:p>
                      <a:endParaRPr lang="en-US" sz="1400" b="1" dirty="0"/>
                    </a:p>
                  </a:txBody>
                  <a:tcPr/>
                </a:tc>
                <a:tc hMerge="1">
                  <a:txBody>
                    <a:bodyPr/>
                    <a:lstStyle/>
                    <a:p>
                      <a:endParaRPr lang="en-US" sz="1400" dirty="0"/>
                    </a:p>
                  </a:txBody>
                  <a:tcPr/>
                </a:tc>
                <a:tc gridSpan="4">
                  <a:txBody>
                    <a:bodyPr/>
                    <a:lstStyle/>
                    <a:p>
                      <a:r>
                        <a:rPr lang="en-US" sz="1400" dirty="0" smtClean="0"/>
                        <a:t>FMEA Team: ABC (Chief Designer)</a:t>
                      </a:r>
                    </a:p>
                    <a:p>
                      <a:r>
                        <a:rPr lang="en-US" sz="1400" baseline="0" dirty="0" smtClean="0"/>
                        <a:t>                       </a:t>
                      </a:r>
                      <a:r>
                        <a:rPr lang="en-US" sz="1400" dirty="0" smtClean="0"/>
                        <a:t>DEF (Head of Elect Dept)</a:t>
                      </a:r>
                    </a:p>
                    <a:p>
                      <a:r>
                        <a:rPr lang="en-US" sz="1400" baseline="0" dirty="0" smtClean="0"/>
                        <a:t>                       </a:t>
                      </a:r>
                      <a:r>
                        <a:rPr lang="en-US" sz="1400" dirty="0" smtClean="0"/>
                        <a:t>GHI (Battery Specialist)</a:t>
                      </a:r>
                    </a:p>
                    <a:p>
                      <a:r>
                        <a:rPr lang="en-US" sz="1400" baseline="0" dirty="0" smtClean="0"/>
                        <a:t>                       </a:t>
                      </a:r>
                      <a:r>
                        <a:rPr lang="en-US" sz="1400" dirty="0" smtClean="0"/>
                        <a:t>IJK (Configuration</a:t>
                      </a:r>
                      <a:r>
                        <a:rPr lang="en-US" sz="1400" baseline="0" dirty="0" smtClean="0"/>
                        <a:t> Manager)</a:t>
                      </a:r>
                      <a:endParaRPr lang="en-US" sz="1400" dirty="0"/>
                    </a:p>
                  </a:txBody>
                  <a:tcPr>
                    <a:noFill/>
                  </a:tcPr>
                </a:tc>
                <a:tc hMerge="1">
                  <a:txBody>
                    <a:bodyPr/>
                    <a:lstStyle/>
                    <a:p>
                      <a:endParaRPr lang="en-US" sz="1400" dirty="0"/>
                    </a:p>
                  </a:txBody>
                  <a:tcPr/>
                </a:tc>
                <a:tc hMerge="1">
                  <a:txBody>
                    <a:bodyPr/>
                    <a:lstStyle/>
                    <a:p>
                      <a:endParaRPr lang="en-US" sz="1400" dirty="0"/>
                    </a:p>
                  </a:txBody>
                  <a:tcPr vert="vert270"/>
                </a:tc>
                <a:tc hMerge="1">
                  <a:txBody>
                    <a:bodyPr/>
                    <a:lstStyle/>
                    <a:p>
                      <a:endParaRPr lang="en-US" sz="1400" dirty="0"/>
                    </a:p>
                  </a:txBody>
                  <a:tcPr/>
                </a:tc>
                <a:tc gridSpan="3">
                  <a:txBody>
                    <a:bodyPr/>
                    <a:lstStyle/>
                    <a:p>
                      <a:r>
                        <a:rPr lang="en-US" sz="1400" dirty="0" smtClean="0"/>
                        <a:t>Page No: 7 of 104</a:t>
                      </a:r>
                    </a:p>
                    <a:p>
                      <a:r>
                        <a:rPr lang="en-US" sz="1400" dirty="0" smtClean="0"/>
                        <a:t>FMEA No. 1234</a:t>
                      </a:r>
                    </a:p>
                    <a:p>
                      <a:r>
                        <a:rPr lang="en-US" sz="1400" dirty="0" smtClean="0"/>
                        <a:t>Date: 7 Nov 2010</a:t>
                      </a:r>
                      <a:endParaRPr lang="en-US" sz="1400" dirty="0"/>
                    </a:p>
                  </a:txBody>
                  <a:tcPr>
                    <a:noFill/>
                  </a:tcPr>
                </a:tc>
                <a:tc hMerge="1">
                  <a:txBody>
                    <a:bodyPr/>
                    <a:lstStyle/>
                    <a:p>
                      <a:endParaRPr lang="en-US" sz="1400" dirty="0"/>
                    </a:p>
                  </a:txBody>
                  <a:tcPr/>
                </a:tc>
                <a:tc hMerge="1">
                  <a:txBody>
                    <a:bodyPr/>
                    <a:lstStyle/>
                    <a:p>
                      <a:endParaRPr lang="en-US" sz="1400" dirty="0"/>
                    </a:p>
                  </a:txBody>
                  <a:tcPr/>
                </a:tc>
              </a:tr>
              <a:tr h="1371600">
                <a:tc>
                  <a:txBody>
                    <a:bodyPr/>
                    <a:lstStyle/>
                    <a:p>
                      <a:r>
                        <a:rPr lang="en-US" sz="1400" dirty="0" smtClean="0"/>
                        <a:t>Function</a:t>
                      </a:r>
                      <a:endParaRPr lang="en-US" sz="1400" dirty="0"/>
                    </a:p>
                  </a:txBody>
                  <a:tcPr>
                    <a:solidFill>
                      <a:srgbClr val="FFFF99"/>
                    </a:solidFill>
                  </a:tcPr>
                </a:tc>
                <a:tc>
                  <a:txBody>
                    <a:bodyPr/>
                    <a:lstStyle/>
                    <a:p>
                      <a:r>
                        <a:rPr lang="en-US" sz="1400" dirty="0" smtClean="0"/>
                        <a:t>Potential</a:t>
                      </a:r>
                      <a:r>
                        <a:rPr lang="en-US" sz="1400" baseline="0" dirty="0" smtClean="0"/>
                        <a:t> Failure </a:t>
                      </a:r>
                      <a:r>
                        <a:rPr lang="en-US" sz="1400" b="1" baseline="0" dirty="0" smtClean="0"/>
                        <a:t>Mode</a:t>
                      </a:r>
                      <a:endParaRPr lang="en-US" sz="1400" b="1" dirty="0"/>
                    </a:p>
                  </a:txBody>
                  <a:tcPr>
                    <a:solidFill>
                      <a:srgbClr val="FFFF99"/>
                    </a:solidFill>
                  </a:tcPr>
                </a:tc>
                <a:tc>
                  <a:txBody>
                    <a:bodyPr/>
                    <a:lstStyle/>
                    <a:p>
                      <a:r>
                        <a:rPr lang="en-US" sz="1400" dirty="0" smtClean="0"/>
                        <a:t>Potential </a:t>
                      </a:r>
                      <a:r>
                        <a:rPr lang="en-US" sz="1400" b="1" dirty="0" smtClean="0"/>
                        <a:t>Effect</a:t>
                      </a:r>
                      <a:r>
                        <a:rPr lang="en-US" sz="1400" dirty="0" smtClean="0"/>
                        <a:t>(s)</a:t>
                      </a:r>
                      <a:r>
                        <a:rPr lang="en-US" sz="1400" baseline="0" dirty="0" smtClean="0"/>
                        <a:t> of Failure</a:t>
                      </a:r>
                      <a:endParaRPr lang="en-US" sz="1400" dirty="0"/>
                    </a:p>
                  </a:txBody>
                  <a:tcPr>
                    <a:solidFill>
                      <a:srgbClr val="FFFF99"/>
                    </a:solidFill>
                  </a:tcPr>
                </a:tc>
                <a:tc>
                  <a:txBody>
                    <a:bodyPr/>
                    <a:lstStyle/>
                    <a:p>
                      <a:r>
                        <a:rPr lang="en-US" sz="1400" b="1" dirty="0" smtClean="0"/>
                        <a:t>Severity</a:t>
                      </a:r>
                      <a:r>
                        <a:rPr lang="en-US" sz="1400" dirty="0" smtClean="0"/>
                        <a:t> (S)</a:t>
                      </a:r>
                      <a:endParaRPr lang="en-US" sz="1400" dirty="0"/>
                    </a:p>
                  </a:txBody>
                  <a:tcPr vert="vert270">
                    <a:solidFill>
                      <a:srgbClr val="FFFF99"/>
                    </a:solidFill>
                  </a:tcPr>
                </a:tc>
                <a:tc>
                  <a:txBody>
                    <a:bodyPr/>
                    <a:lstStyle/>
                    <a:p>
                      <a:r>
                        <a:rPr lang="en-US" sz="1400" dirty="0" smtClean="0"/>
                        <a:t>Potential</a:t>
                      </a:r>
                      <a:r>
                        <a:rPr lang="en-US" sz="1400" baseline="0" dirty="0" smtClean="0"/>
                        <a:t> </a:t>
                      </a:r>
                      <a:r>
                        <a:rPr lang="en-US" sz="1400" b="1" baseline="0" dirty="0" smtClean="0"/>
                        <a:t>Causes</a:t>
                      </a:r>
                      <a:r>
                        <a:rPr lang="en-US" sz="1400" baseline="0" dirty="0" smtClean="0"/>
                        <a:t> of Failure</a:t>
                      </a:r>
                      <a:endParaRPr lang="en-US" sz="1400" dirty="0"/>
                    </a:p>
                  </a:txBody>
                  <a:tcPr>
                    <a:solidFill>
                      <a:srgbClr val="FFFF99"/>
                    </a:solidFill>
                  </a:tcPr>
                </a:tc>
                <a:tc>
                  <a:txBody>
                    <a:bodyPr/>
                    <a:lstStyle/>
                    <a:p>
                      <a:r>
                        <a:rPr lang="en-US" sz="1400" dirty="0" smtClean="0"/>
                        <a:t>Probability of </a:t>
                      </a:r>
                      <a:r>
                        <a:rPr lang="en-US" sz="1400" b="1" dirty="0" smtClean="0"/>
                        <a:t>Occurrence</a:t>
                      </a:r>
                      <a:r>
                        <a:rPr lang="en-US" sz="1400" baseline="0" dirty="0" smtClean="0"/>
                        <a:t> (O)</a:t>
                      </a:r>
                      <a:endParaRPr lang="en-US" sz="1400" dirty="0"/>
                    </a:p>
                  </a:txBody>
                  <a:tcPr marL="0" marR="0" marT="0" vert="vert270">
                    <a:solidFill>
                      <a:srgbClr val="FFFF99"/>
                    </a:solidFill>
                  </a:tcPr>
                </a:tc>
                <a:tc>
                  <a:txBody>
                    <a:bodyPr/>
                    <a:lstStyle/>
                    <a:p>
                      <a:r>
                        <a:rPr lang="en-US" sz="1400" dirty="0" smtClean="0"/>
                        <a:t>Current Controls/ Tests</a:t>
                      </a:r>
                      <a:endParaRPr lang="en-US" sz="1400" dirty="0"/>
                    </a:p>
                  </a:txBody>
                  <a:tcPr>
                    <a:solidFill>
                      <a:srgbClr val="FFFF99"/>
                    </a:solidFill>
                  </a:tcPr>
                </a:tc>
                <a:tc>
                  <a:txBody>
                    <a:bodyPr/>
                    <a:lstStyle/>
                    <a:p>
                      <a:pPr>
                        <a:lnSpc>
                          <a:spcPts val="1400"/>
                        </a:lnSpc>
                      </a:pPr>
                      <a:r>
                        <a:rPr lang="en-US" sz="1400" dirty="0" smtClean="0"/>
                        <a:t>Probability of </a:t>
                      </a:r>
                      <a:r>
                        <a:rPr lang="en-US" sz="1400" b="1" dirty="0" smtClean="0"/>
                        <a:t>No Detection </a:t>
                      </a:r>
                      <a:r>
                        <a:rPr lang="en-US" sz="1400" dirty="0" smtClean="0"/>
                        <a:t>(D)</a:t>
                      </a:r>
                      <a:endParaRPr lang="en-US" sz="1400" dirty="0"/>
                    </a:p>
                  </a:txBody>
                  <a:tcPr marL="0" marR="0" marT="0" marB="91440" vert="vert270" anchor="ctr">
                    <a:solidFill>
                      <a:srgbClr val="FFFF99"/>
                    </a:solidFill>
                  </a:tcPr>
                </a:tc>
                <a:tc>
                  <a:txBody>
                    <a:bodyPr/>
                    <a:lstStyle/>
                    <a:p>
                      <a:pPr algn="ctr"/>
                      <a:r>
                        <a:rPr lang="en-US" sz="1400" dirty="0" smtClean="0"/>
                        <a:t>Recommended Actions</a:t>
                      </a:r>
                      <a:endParaRPr lang="en-US" sz="1400" dirty="0"/>
                    </a:p>
                  </a:txBody>
                  <a:tcPr marL="0" marR="0" marT="91440" marB="91440">
                    <a:solidFill>
                      <a:srgbClr val="FFFF99"/>
                    </a:solidFill>
                  </a:tcPr>
                </a:tc>
                <a:tc>
                  <a:txBody>
                    <a:bodyPr/>
                    <a:lstStyle/>
                    <a:p>
                      <a:r>
                        <a:rPr lang="en-US" sz="1400" b="1" dirty="0" smtClean="0"/>
                        <a:t>RPN</a:t>
                      </a:r>
                      <a:r>
                        <a:rPr lang="en-US" sz="1400" dirty="0" smtClean="0"/>
                        <a:t> = S x O x D</a:t>
                      </a:r>
                      <a:endParaRPr lang="en-US" sz="1400" dirty="0"/>
                    </a:p>
                  </a:txBody>
                  <a:tcPr marL="0" marR="0" marT="0" vert="vert270" anchor="ctr">
                    <a:solidFill>
                      <a:srgbClr val="FFFF99"/>
                    </a:solidFill>
                  </a:tcPr>
                </a:tc>
              </a:tr>
              <a:tr h="417832">
                <a:tc rowSpan="4">
                  <a:txBody>
                    <a:bodyPr/>
                    <a:lstStyle/>
                    <a:p>
                      <a:r>
                        <a:rPr lang="en-US" sz="1400" dirty="0" smtClean="0"/>
                        <a:t>Provide</a:t>
                      </a:r>
                      <a:r>
                        <a:rPr lang="en-US" sz="1400" baseline="0" dirty="0" smtClean="0"/>
                        <a:t> back-up power to aircraft instrumentation</a:t>
                      </a:r>
                      <a:endParaRPr lang="en-US" sz="1400" dirty="0"/>
                    </a:p>
                  </a:txBody>
                  <a:tcPr>
                    <a:noFill/>
                  </a:tcPr>
                </a:tc>
                <a:tc rowSpan="4">
                  <a:txBody>
                    <a:bodyPr/>
                    <a:lstStyle/>
                    <a:p>
                      <a:r>
                        <a:rPr lang="en-US" sz="1400" dirty="0" smtClean="0"/>
                        <a:t>Overheating/Meltdown</a:t>
                      </a:r>
                      <a:endParaRPr lang="en-US" sz="1400" dirty="0"/>
                    </a:p>
                  </a:txBody>
                  <a:tcPr>
                    <a:noFill/>
                  </a:tcPr>
                </a:tc>
                <a:tc rowSpan="4">
                  <a:txBody>
                    <a:bodyPr/>
                    <a:lstStyle/>
                    <a:p>
                      <a:pPr marL="109538" indent="-109538">
                        <a:buFontTx/>
                        <a:buChar char="-"/>
                      </a:pPr>
                      <a:r>
                        <a:rPr lang="en-US" sz="1400" dirty="0" smtClean="0"/>
                        <a:t>Toxic Fumes in cabin</a:t>
                      </a:r>
                    </a:p>
                    <a:p>
                      <a:pPr marL="109538" indent="-109538">
                        <a:buFontTx/>
                        <a:buChar char="-"/>
                      </a:pPr>
                      <a:r>
                        <a:rPr lang="en-US" sz="1400" dirty="0" smtClean="0"/>
                        <a:t>Explosion in battery </a:t>
                      </a:r>
                      <a:r>
                        <a:rPr lang="en-US" sz="1400" dirty="0" err="1" smtClean="0"/>
                        <a:t>compt</a:t>
                      </a:r>
                      <a:endParaRPr lang="en-US" sz="1400" dirty="0" smtClean="0"/>
                    </a:p>
                    <a:p>
                      <a:pPr marL="109538" indent="-109538">
                        <a:buFontTx/>
                        <a:buChar char="-"/>
                      </a:pPr>
                      <a:r>
                        <a:rPr lang="en-US" sz="1400" dirty="0" smtClean="0"/>
                        <a:t>Fire</a:t>
                      </a:r>
                      <a:endParaRPr lang="en-US" sz="1400" dirty="0"/>
                    </a:p>
                  </a:txBody>
                  <a:tcPr>
                    <a:noFill/>
                  </a:tcPr>
                </a:tc>
                <a:tc rowSpan="4">
                  <a:txBody>
                    <a:bodyPr/>
                    <a:lstStyle/>
                    <a:p>
                      <a:r>
                        <a:rPr lang="en-US" sz="1400" dirty="0" smtClean="0"/>
                        <a:t>10</a:t>
                      </a:r>
                      <a:endParaRPr lang="en-US" sz="1400" dirty="0"/>
                    </a:p>
                  </a:txBody>
                  <a:tcPr>
                    <a:noFill/>
                  </a:tcPr>
                </a:tc>
                <a:tc>
                  <a:txBody>
                    <a:bodyPr/>
                    <a:lstStyle/>
                    <a:p>
                      <a:pPr marL="0" indent="0">
                        <a:buFontTx/>
                        <a:buNone/>
                      </a:pPr>
                      <a:r>
                        <a:rPr lang="en-US" sz="1400" dirty="0" smtClean="0"/>
                        <a:t>Short-circuiting in Fuel Cells</a:t>
                      </a:r>
                      <a:endParaRPr lang="en-US" sz="1400" dirty="0"/>
                    </a:p>
                  </a:txBody>
                  <a:tcPr>
                    <a:noFill/>
                  </a:tcPr>
                </a:tc>
                <a:tc>
                  <a:txBody>
                    <a:bodyPr/>
                    <a:lstStyle/>
                    <a:p>
                      <a:pPr algn="ctr"/>
                      <a:r>
                        <a:rPr lang="en-US" sz="1400" dirty="0" smtClean="0"/>
                        <a:t>2</a:t>
                      </a:r>
                      <a:endParaRPr lang="en-US" sz="1400" dirty="0"/>
                    </a:p>
                  </a:txBody>
                  <a:tcPr marL="0" marR="0" marT="0" marB="0" anchor="ctr">
                    <a:noFill/>
                  </a:tcPr>
                </a:tc>
                <a:tc>
                  <a:txBody>
                    <a:bodyPr/>
                    <a:lstStyle/>
                    <a:p>
                      <a:r>
                        <a:rPr lang="en-US" sz="1400" dirty="0" smtClean="0"/>
                        <a:t>(Test No)</a:t>
                      </a:r>
                      <a:endParaRPr lang="en-US" sz="1400" dirty="0"/>
                    </a:p>
                  </a:txBody>
                  <a:tcPr>
                    <a:noFill/>
                  </a:tcPr>
                </a:tc>
                <a:tc>
                  <a:txBody>
                    <a:bodyPr/>
                    <a:lstStyle/>
                    <a:p>
                      <a:pPr marL="0" algn="ctr" defTabSz="914400" rtl="0" eaLnBrk="1" latinLnBrk="0" hangingPunct="1"/>
                      <a:r>
                        <a:rPr lang="en-US" sz="1400" kern="1200" dirty="0" smtClean="0">
                          <a:solidFill>
                            <a:schemeClr val="tx1"/>
                          </a:solidFill>
                          <a:latin typeface="+mn-lt"/>
                          <a:ea typeface="+mn-ea"/>
                          <a:cs typeface="+mn-cs"/>
                        </a:rPr>
                        <a:t>10</a:t>
                      </a:r>
                      <a:endParaRPr lang="en-US" sz="1400" kern="1200" dirty="0">
                        <a:solidFill>
                          <a:schemeClr val="tx1"/>
                        </a:solidFill>
                        <a:latin typeface="+mn-lt"/>
                        <a:ea typeface="+mn-ea"/>
                        <a:cs typeface="+mn-cs"/>
                      </a:endParaRPr>
                    </a:p>
                  </a:txBody>
                  <a:tcPr>
                    <a:noFill/>
                  </a:tcPr>
                </a:tc>
                <a:tc>
                  <a:txBody>
                    <a:bodyPr/>
                    <a:lstStyle/>
                    <a:p>
                      <a:r>
                        <a:rPr lang="en-US" sz="1400" dirty="0" smtClean="0"/>
                        <a:t>Redesign</a:t>
                      </a:r>
                      <a:endParaRPr lang="en-US" sz="1400" dirty="0"/>
                    </a:p>
                  </a:txBody>
                  <a:tcPr>
                    <a:noFill/>
                  </a:tcPr>
                </a:tc>
                <a:tc>
                  <a:txBody>
                    <a:bodyPr/>
                    <a:lstStyle/>
                    <a:p>
                      <a:pPr algn="r"/>
                      <a:r>
                        <a:rPr lang="en-US" sz="1400" dirty="0" smtClean="0"/>
                        <a:t>200</a:t>
                      </a:r>
                      <a:endParaRPr lang="en-US" sz="1400" dirty="0"/>
                    </a:p>
                  </a:txBody>
                  <a:tcPr>
                    <a:noFill/>
                  </a:tcPr>
                </a:tc>
              </a:tr>
              <a:tr h="417832">
                <a:tc vMerge="1">
                  <a:txBody>
                    <a:bodyPr/>
                    <a:lstStyle/>
                    <a:p>
                      <a:endParaRPr lang="en-US" sz="1200"/>
                    </a:p>
                  </a:txBody>
                  <a:tcPr/>
                </a:tc>
                <a:tc vMerge="1">
                  <a:txBody>
                    <a:bodyPr/>
                    <a:lstStyle/>
                    <a:p>
                      <a:endParaRPr lang="en-US" sz="1200"/>
                    </a:p>
                  </a:txBody>
                  <a:tcPr/>
                </a:tc>
                <a:tc vMerge="1">
                  <a:txBody>
                    <a:bodyPr/>
                    <a:lstStyle/>
                    <a:p>
                      <a:endParaRPr lang="en-US" sz="1200"/>
                    </a:p>
                  </a:txBody>
                  <a:tcPr/>
                </a:tc>
                <a:tc vMerge="1">
                  <a:txBody>
                    <a:bodyPr/>
                    <a:lstStyle/>
                    <a:p>
                      <a:endParaRPr lang="en-US" sz="1200"/>
                    </a:p>
                  </a:txBody>
                  <a:tcPr/>
                </a:tc>
                <a:tc>
                  <a:txBody>
                    <a:bodyPr/>
                    <a:lstStyle/>
                    <a:p>
                      <a:pPr marL="0" indent="0">
                        <a:buFontTx/>
                        <a:buNone/>
                      </a:pPr>
                      <a:r>
                        <a:rPr lang="en-US" sz="1400" dirty="0" smtClean="0"/>
                        <a:t>Recharging</a:t>
                      </a:r>
                      <a:r>
                        <a:rPr lang="en-US" sz="1400" baseline="0" dirty="0" smtClean="0"/>
                        <a:t> Malfunction</a:t>
                      </a:r>
                    </a:p>
                  </a:txBody>
                  <a:tcPr>
                    <a:noFill/>
                  </a:tcPr>
                </a:tc>
                <a:tc>
                  <a:txBody>
                    <a:bodyPr/>
                    <a:lstStyle/>
                    <a:p>
                      <a:pPr algn="ctr"/>
                      <a:r>
                        <a:rPr lang="en-US" sz="1400" dirty="0" smtClean="0"/>
                        <a:t>3</a:t>
                      </a:r>
                      <a:endParaRPr lang="en-US" sz="1400" dirty="0"/>
                    </a:p>
                  </a:txBody>
                  <a:tcPr marL="0" marR="0" marT="0" marB="0" anchor="ctr">
                    <a:noFill/>
                  </a:tcPr>
                </a:tc>
                <a:tc>
                  <a:txBody>
                    <a:bodyPr/>
                    <a:lstStyle/>
                    <a:p>
                      <a:r>
                        <a:rPr lang="en-US" sz="1400" dirty="0" smtClean="0"/>
                        <a:t>(Test No)</a:t>
                      </a:r>
                      <a:endParaRPr lang="en-US" sz="1400" dirty="0"/>
                    </a:p>
                  </a:txBody>
                  <a:tcPr>
                    <a:noFill/>
                  </a:tcPr>
                </a:tc>
                <a:tc>
                  <a:txBody>
                    <a:bodyPr/>
                    <a:lstStyle/>
                    <a:p>
                      <a:pPr marL="0" algn="ctr" defTabSz="914400" rtl="0" eaLnBrk="1" latinLnBrk="0" hangingPunct="1"/>
                      <a:r>
                        <a:rPr lang="en-US" sz="1400" kern="1200" dirty="0" smtClean="0">
                          <a:solidFill>
                            <a:schemeClr val="tx1"/>
                          </a:solidFill>
                          <a:latin typeface="+mn-lt"/>
                          <a:ea typeface="+mn-ea"/>
                          <a:cs typeface="+mn-cs"/>
                        </a:rPr>
                        <a:t>10</a:t>
                      </a:r>
                      <a:endParaRPr lang="en-US" sz="1400" kern="1200" dirty="0">
                        <a:solidFill>
                          <a:schemeClr val="tx1"/>
                        </a:solidFill>
                        <a:latin typeface="+mn-lt"/>
                        <a:ea typeface="+mn-ea"/>
                        <a:cs typeface="+mn-cs"/>
                      </a:endParaRPr>
                    </a:p>
                  </a:txBody>
                  <a:tcPr>
                    <a:noFill/>
                  </a:tcPr>
                </a:tc>
                <a:tc>
                  <a:txBody>
                    <a:bodyPr/>
                    <a:lstStyle/>
                    <a:p>
                      <a:r>
                        <a:rPr lang="en-US" sz="1400" dirty="0" smtClean="0"/>
                        <a:t>Check</a:t>
                      </a:r>
                      <a:r>
                        <a:rPr lang="en-US" sz="1400" baseline="0" dirty="0" smtClean="0"/>
                        <a:t> Elect Charging Sys</a:t>
                      </a:r>
                      <a:endParaRPr lang="en-US" sz="1400" dirty="0"/>
                    </a:p>
                  </a:txBody>
                  <a:tcPr>
                    <a:noFill/>
                  </a:tcPr>
                </a:tc>
                <a:tc>
                  <a:txBody>
                    <a:bodyPr/>
                    <a:lstStyle/>
                    <a:p>
                      <a:pPr algn="r"/>
                      <a:r>
                        <a:rPr lang="en-US" sz="1400" dirty="0" smtClean="0"/>
                        <a:t>300</a:t>
                      </a:r>
                      <a:endParaRPr lang="en-US" sz="1400" dirty="0"/>
                    </a:p>
                  </a:txBody>
                  <a:tcPr>
                    <a:noFill/>
                  </a:tcPr>
                </a:tc>
              </a:tr>
              <a:tr h="417832">
                <a:tc vMerge="1">
                  <a:txBody>
                    <a:bodyPr/>
                    <a:lstStyle/>
                    <a:p>
                      <a:endParaRPr lang="en-US" sz="1200"/>
                    </a:p>
                  </a:txBody>
                  <a:tcPr/>
                </a:tc>
                <a:tc vMerge="1">
                  <a:txBody>
                    <a:bodyPr/>
                    <a:lstStyle/>
                    <a:p>
                      <a:endParaRPr lang="en-US" sz="1200"/>
                    </a:p>
                  </a:txBody>
                  <a:tcPr/>
                </a:tc>
                <a:tc vMerge="1">
                  <a:txBody>
                    <a:bodyPr/>
                    <a:lstStyle/>
                    <a:p>
                      <a:endParaRPr lang="en-US" sz="1200"/>
                    </a:p>
                  </a:txBody>
                  <a:tcPr/>
                </a:tc>
                <a:tc vMerge="1">
                  <a:txBody>
                    <a:bodyPr/>
                    <a:lstStyle/>
                    <a:p>
                      <a:endParaRPr lang="en-US" sz="1200"/>
                    </a:p>
                  </a:txBody>
                  <a:tcPr/>
                </a:tc>
                <a:tc>
                  <a:txBody>
                    <a:bodyPr/>
                    <a:lstStyle/>
                    <a:p>
                      <a:pPr marL="0" indent="0">
                        <a:buFontTx/>
                        <a:buNone/>
                      </a:pPr>
                      <a:r>
                        <a:rPr lang="en-US" sz="1400" baseline="0" dirty="0" smtClean="0"/>
                        <a:t>Unbalanced Chemical Reaction</a:t>
                      </a:r>
                      <a:endParaRPr lang="en-US" sz="1400" dirty="0"/>
                    </a:p>
                  </a:txBody>
                  <a:tcPr>
                    <a:noFill/>
                  </a:tcPr>
                </a:tc>
                <a:tc>
                  <a:txBody>
                    <a:bodyPr/>
                    <a:lstStyle/>
                    <a:p>
                      <a:pPr algn="ctr"/>
                      <a:r>
                        <a:rPr lang="en-US" sz="1400" dirty="0" smtClean="0"/>
                        <a:t>2</a:t>
                      </a:r>
                      <a:endParaRPr lang="en-US" sz="1400" dirty="0"/>
                    </a:p>
                  </a:txBody>
                  <a:tcPr marL="0" marR="0" marT="0" marB="0" anchor="ctr">
                    <a:noFill/>
                  </a:tcPr>
                </a:tc>
                <a:tc>
                  <a:txBody>
                    <a:bodyPr/>
                    <a:lstStyle/>
                    <a:p>
                      <a:r>
                        <a:rPr lang="en-US" sz="1400" dirty="0" smtClean="0"/>
                        <a:t>(Test No)</a:t>
                      </a:r>
                      <a:endParaRPr lang="en-US" sz="1400" dirty="0"/>
                    </a:p>
                  </a:txBody>
                  <a:tcPr>
                    <a:noFill/>
                  </a:tcPr>
                </a:tc>
                <a:tc>
                  <a:txBody>
                    <a:bodyPr/>
                    <a:lstStyle/>
                    <a:p>
                      <a:pPr marL="0" algn="ctr" defTabSz="914400" rtl="0" eaLnBrk="1" latinLnBrk="0" hangingPunct="1"/>
                      <a:r>
                        <a:rPr lang="en-US" sz="1400" kern="1200" dirty="0" smtClean="0">
                          <a:solidFill>
                            <a:schemeClr val="tx1"/>
                          </a:solidFill>
                          <a:latin typeface="+mn-lt"/>
                          <a:ea typeface="+mn-ea"/>
                          <a:cs typeface="+mn-cs"/>
                        </a:rPr>
                        <a:t>10</a:t>
                      </a:r>
                      <a:endParaRPr lang="en-US" sz="1400" kern="1200" dirty="0">
                        <a:solidFill>
                          <a:schemeClr val="tx1"/>
                        </a:solidFill>
                        <a:latin typeface="+mn-lt"/>
                        <a:ea typeface="+mn-ea"/>
                        <a:cs typeface="+mn-cs"/>
                      </a:endParaRPr>
                    </a:p>
                  </a:txBody>
                  <a:tcPr>
                    <a:noFill/>
                  </a:tcPr>
                </a:tc>
                <a:tc>
                  <a:txBody>
                    <a:bodyPr/>
                    <a:lstStyle/>
                    <a:p>
                      <a:r>
                        <a:rPr lang="en-US" sz="1400" dirty="0" smtClean="0"/>
                        <a:t>Redesign</a:t>
                      </a:r>
                      <a:endParaRPr lang="en-US" sz="1400" dirty="0"/>
                    </a:p>
                  </a:txBody>
                  <a:tcPr>
                    <a:noFill/>
                  </a:tcPr>
                </a:tc>
                <a:tc>
                  <a:txBody>
                    <a:bodyPr/>
                    <a:lstStyle/>
                    <a:p>
                      <a:pPr algn="r"/>
                      <a:r>
                        <a:rPr lang="en-US" sz="1400" dirty="0" smtClean="0"/>
                        <a:t>200</a:t>
                      </a:r>
                      <a:endParaRPr lang="en-US" sz="1400" dirty="0"/>
                    </a:p>
                  </a:txBody>
                  <a:tcPr>
                    <a:noFill/>
                  </a:tcPr>
                </a:tc>
              </a:tr>
              <a:tr h="417832">
                <a:tc vMerge="1">
                  <a:txBody>
                    <a:bodyPr/>
                    <a:lstStyle/>
                    <a:p>
                      <a:endParaRPr lang="en-US" sz="1200" dirty="0"/>
                    </a:p>
                  </a:txBody>
                  <a:tcPr/>
                </a:tc>
                <a:tc vMerge="1">
                  <a:txBody>
                    <a:bodyPr/>
                    <a:lstStyle/>
                    <a:p>
                      <a:endParaRPr lang="en-US" sz="1200" dirty="0"/>
                    </a:p>
                  </a:txBody>
                  <a:tcPr/>
                </a:tc>
                <a:tc vMerge="1">
                  <a:txBody>
                    <a:bodyPr/>
                    <a:lstStyle/>
                    <a:p>
                      <a:endParaRPr lang="en-US" sz="1200" dirty="0"/>
                    </a:p>
                  </a:txBody>
                  <a:tcPr/>
                </a:tc>
                <a:tc vMerge="1">
                  <a:txBody>
                    <a:bodyPr/>
                    <a:lstStyle/>
                    <a:p>
                      <a:endParaRPr lang="en-US" sz="1200" dirty="0"/>
                    </a:p>
                  </a:txBody>
                  <a:tcPr/>
                </a:tc>
                <a:tc>
                  <a:txBody>
                    <a:bodyPr/>
                    <a:lstStyle/>
                    <a:p>
                      <a:r>
                        <a:rPr lang="en-US" sz="1400" dirty="0" smtClean="0"/>
                        <a:t>Battery</a:t>
                      </a:r>
                      <a:r>
                        <a:rPr lang="en-US" sz="1400" baseline="0" dirty="0" smtClean="0"/>
                        <a:t> </a:t>
                      </a:r>
                      <a:r>
                        <a:rPr lang="en-US" sz="1400" baseline="0" dirty="0" err="1" smtClean="0"/>
                        <a:t>Compt</a:t>
                      </a:r>
                      <a:r>
                        <a:rPr lang="en-US" sz="1400" baseline="0" dirty="0" smtClean="0"/>
                        <a:t> AC failure</a:t>
                      </a:r>
                      <a:endParaRPr lang="en-US" sz="1400" dirty="0"/>
                    </a:p>
                  </a:txBody>
                  <a:tcPr>
                    <a:noFill/>
                  </a:tcPr>
                </a:tc>
                <a:tc>
                  <a:txBody>
                    <a:bodyPr/>
                    <a:lstStyle/>
                    <a:p>
                      <a:pPr algn="ctr"/>
                      <a:r>
                        <a:rPr lang="en-US" sz="1400" dirty="0" smtClean="0"/>
                        <a:t>3</a:t>
                      </a:r>
                      <a:endParaRPr lang="en-US" sz="1400" dirty="0"/>
                    </a:p>
                  </a:txBody>
                  <a:tcPr marL="0" marR="0" marT="0" marB="0" anchor="ctr">
                    <a:noFill/>
                  </a:tcPr>
                </a:tc>
                <a:tc>
                  <a:txBody>
                    <a:bodyPr/>
                    <a:lstStyle/>
                    <a:p>
                      <a:r>
                        <a:rPr lang="en-US" sz="1400" dirty="0" smtClean="0"/>
                        <a:t>(Test No)</a:t>
                      </a:r>
                      <a:endParaRPr lang="en-US" sz="1400" dirty="0"/>
                    </a:p>
                  </a:txBody>
                  <a:tcPr>
                    <a:noFill/>
                  </a:tcPr>
                </a:tc>
                <a:tc>
                  <a:txBody>
                    <a:bodyPr/>
                    <a:lstStyle/>
                    <a:p>
                      <a:pPr marL="0" algn="ctr" defTabSz="914400" rtl="0" eaLnBrk="1" latinLnBrk="0" hangingPunct="1"/>
                      <a:r>
                        <a:rPr lang="en-US" sz="1400" kern="1200" dirty="0" smtClean="0">
                          <a:solidFill>
                            <a:schemeClr val="tx1"/>
                          </a:solidFill>
                          <a:latin typeface="+mn-lt"/>
                          <a:ea typeface="+mn-ea"/>
                          <a:cs typeface="+mn-cs"/>
                        </a:rPr>
                        <a:t>1</a:t>
                      </a:r>
                      <a:endParaRPr lang="en-US" sz="1400" kern="1200" dirty="0">
                        <a:solidFill>
                          <a:schemeClr val="tx1"/>
                        </a:solidFill>
                        <a:latin typeface="+mn-lt"/>
                        <a:ea typeface="+mn-ea"/>
                        <a:cs typeface="+mn-cs"/>
                      </a:endParaRPr>
                    </a:p>
                  </a:txBody>
                  <a:tcPr>
                    <a:noFill/>
                  </a:tcPr>
                </a:tc>
                <a:tc>
                  <a:txBody>
                    <a:bodyPr/>
                    <a:lstStyle/>
                    <a:p>
                      <a:r>
                        <a:rPr lang="en-US" sz="1400" dirty="0" smtClean="0"/>
                        <a:t>Check AC system</a:t>
                      </a:r>
                      <a:endParaRPr lang="en-US" sz="1400" dirty="0"/>
                    </a:p>
                  </a:txBody>
                  <a:tcPr>
                    <a:noFill/>
                  </a:tcPr>
                </a:tc>
                <a:tc>
                  <a:txBody>
                    <a:bodyPr/>
                    <a:lstStyle/>
                    <a:p>
                      <a:pPr algn="r"/>
                      <a:r>
                        <a:rPr lang="en-US" sz="1400" dirty="0" smtClean="0"/>
                        <a:t>30</a:t>
                      </a:r>
                      <a:endParaRPr lang="en-US" sz="1400" dirty="0"/>
                    </a:p>
                  </a:txBody>
                  <a:tcPr>
                    <a:noFill/>
                  </a:tcPr>
                </a:tc>
              </a:tr>
            </a:tbl>
          </a:graphicData>
        </a:graphic>
      </p:graphicFrame>
      <p:pic>
        <p:nvPicPr>
          <p:cNvPr id="1035" name="Picture 11"/>
          <p:cNvPicPr>
            <a:picLocks noChangeAspect="1" noChangeArrowheads="1"/>
          </p:cNvPicPr>
          <p:nvPr/>
        </p:nvPicPr>
        <p:blipFill rotWithShape="1">
          <a:blip r:embed="rId3">
            <a:extLst>
              <a:ext uri="{28A0092B-C50C-407E-A947-70E740481C1C}">
                <a14:useLocalDpi xmlns:a14="http://schemas.microsoft.com/office/drawing/2010/main" val="0"/>
              </a:ext>
            </a:extLst>
          </a:blip>
          <a:srcRect l="20244" t="14528" r="24146" b="16691"/>
          <a:stretch/>
        </p:blipFill>
        <p:spPr bwMode="auto">
          <a:xfrm>
            <a:off x="8077200" y="921376"/>
            <a:ext cx="914400" cy="7539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6" name="Picture 1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477000" y="918149"/>
            <a:ext cx="1371600" cy="7720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Footer Placeholder 3"/>
          <p:cNvSpPr>
            <a:spLocks noGrp="1"/>
          </p:cNvSpPr>
          <p:nvPr>
            <p:ph type="ftr" sz="quarter" idx="11"/>
          </p:nvPr>
        </p:nvSpPr>
        <p:spPr>
          <a:xfrm>
            <a:off x="-1529" y="6496187"/>
            <a:ext cx="1143000" cy="365125"/>
          </a:xfrm>
        </p:spPr>
        <p:txBody>
          <a:bodyPr/>
          <a:lstStyle/>
          <a:p>
            <a:r>
              <a:rPr lang="en-US" dirty="0" err="1" smtClean="0"/>
              <a:t>MEhsanSaeed</a:t>
            </a:r>
            <a:endParaRPr lang="en-US" dirty="0"/>
          </a:p>
        </p:txBody>
      </p:sp>
    </p:spTree>
    <p:extLst>
      <p:ext uri="{BB962C8B-B14F-4D97-AF65-F5344CB8AC3E}">
        <p14:creationId xmlns:p14="http://schemas.microsoft.com/office/powerpoint/2010/main" val="141305557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xEl>
                                              <p:pRg st="1" end="1"/>
                                            </p:txEl>
                                          </p:spTgt>
                                        </p:tgtEl>
                                        <p:attrNameLst>
                                          <p:attrName>style.visibility</p:attrName>
                                        </p:attrNameLst>
                                      </p:cBhvr>
                                      <p:to>
                                        <p:strVal val="visible"/>
                                      </p:to>
                                    </p:set>
                                    <p:animEffect transition="in" filter="fade">
                                      <p:cBhvr>
                                        <p:cTn id="10" dur="500"/>
                                        <p:tgtEl>
                                          <p:spTgt spid="7">
                                            <p:txEl>
                                              <p:pRg st="1" end="1"/>
                                            </p:txEl>
                                          </p:spTgt>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1036"/>
                                        </p:tgtEl>
                                        <p:attrNameLst>
                                          <p:attrName>style.visibility</p:attrName>
                                        </p:attrNameLst>
                                      </p:cBhvr>
                                      <p:to>
                                        <p:strVal val="visible"/>
                                      </p:to>
                                    </p:set>
                                    <p:animEffect transition="in" filter="fade">
                                      <p:cBhvr>
                                        <p:cTn id="14" dur="500"/>
                                        <p:tgtEl>
                                          <p:spTgt spid="1036"/>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1035"/>
                                        </p:tgtEl>
                                        <p:attrNameLst>
                                          <p:attrName>style.visibility</p:attrName>
                                        </p:attrNameLst>
                                      </p:cBhvr>
                                      <p:to>
                                        <p:strVal val="visible"/>
                                      </p:to>
                                    </p:set>
                                    <p:animEffect transition="in" filter="fade">
                                      <p:cBhvr>
                                        <p:cTn id="18" dur="500"/>
                                        <p:tgtEl>
                                          <p:spTgt spid="1035"/>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943" y="0"/>
            <a:ext cx="9089201" cy="762000"/>
          </a:xfrm>
        </p:spPr>
        <p:txBody>
          <a:bodyPr>
            <a:normAutofit/>
          </a:bodyPr>
          <a:lstStyle/>
          <a:p>
            <a:pPr algn="l"/>
            <a:r>
              <a:rPr lang="en-US" sz="2800" b="1" dirty="0" smtClean="0">
                <a:solidFill>
                  <a:srgbClr val="FF0000"/>
                </a:solidFill>
                <a:effectLst>
                  <a:outerShdw blurRad="38100" dist="38100" dir="2700000" algn="tl">
                    <a:srgbClr val="000000">
                      <a:alpha val="43137"/>
                    </a:srgbClr>
                  </a:outerShdw>
                </a:effectLst>
              </a:rPr>
              <a:t>FMEA</a:t>
            </a:r>
            <a:endParaRPr lang="en-US" sz="2800" b="1" dirty="0">
              <a:solidFill>
                <a:srgbClr val="FF0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17</a:t>
            </a:fld>
            <a:endParaRPr lang="en-US" b="1" dirty="0">
              <a:solidFill>
                <a:prstClr val="black"/>
              </a:solidFill>
            </a:endParaRPr>
          </a:p>
        </p:txBody>
      </p:sp>
      <p:pic>
        <p:nvPicPr>
          <p:cNvPr id="1028" name="Picture 4" descr="http://static6.businessinsider.com/image/5139f2f769bedde271000018-1200/once-the-burned-battery-was-removed-investigators-could-see-the-damage-to-the-area-around-it.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552" y="4554628"/>
            <a:ext cx="3124200" cy="2086148"/>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mage showing the fire damage to the Ethiopian 78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719" y="2354240"/>
            <a:ext cx="3449256" cy="197673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7" name="Content Placeholder 3"/>
          <p:cNvSpPr>
            <a:spLocks noGrp="1"/>
          </p:cNvSpPr>
          <p:nvPr>
            <p:ph idx="1"/>
          </p:nvPr>
        </p:nvSpPr>
        <p:spPr>
          <a:xfrm>
            <a:off x="76200" y="755251"/>
            <a:ext cx="8229600" cy="1371600"/>
          </a:xfrm>
        </p:spPr>
        <p:txBody>
          <a:bodyPr>
            <a:normAutofit fontScale="92500" lnSpcReduction="20000"/>
          </a:bodyPr>
          <a:lstStyle/>
          <a:p>
            <a:pPr marL="228600" indent="-228600"/>
            <a:r>
              <a:rPr lang="en-US" sz="2400" b="1" dirty="0" smtClean="0">
                <a:solidFill>
                  <a:srgbClr val="0000FF"/>
                </a:solidFill>
              </a:rPr>
              <a:t>Project</a:t>
            </a:r>
            <a:r>
              <a:rPr lang="en-US" sz="2400" dirty="0" smtClean="0"/>
              <a:t>:  New Fuel-Efficient, Composite Material Commercial Plane    	     (Boeing 787 Dreamliner)</a:t>
            </a:r>
          </a:p>
          <a:p>
            <a:pPr marL="228600" indent="-228600"/>
            <a:r>
              <a:rPr lang="en-US" sz="2400" b="1" dirty="0" smtClean="0">
                <a:solidFill>
                  <a:srgbClr val="0000FF"/>
                </a:solidFill>
              </a:rPr>
              <a:t>Deliverable:</a:t>
            </a:r>
            <a:r>
              <a:rPr lang="en-US" sz="2400" dirty="0" smtClean="0"/>
              <a:t> Lithium Ion Batteries</a:t>
            </a:r>
          </a:p>
          <a:p>
            <a:pPr marL="228600" indent="-228600"/>
            <a:r>
              <a:rPr lang="en-US" sz="2400" b="1" dirty="0" smtClean="0">
                <a:solidFill>
                  <a:srgbClr val="0000FF"/>
                </a:solidFill>
              </a:rPr>
              <a:t>Problem</a:t>
            </a:r>
            <a:r>
              <a:rPr lang="en-US" sz="2400" dirty="0" smtClean="0"/>
              <a:t>: Over-heating &amp; melt-down</a:t>
            </a:r>
            <a:endParaRPr lang="en-US" sz="2400" dirty="0"/>
          </a:p>
        </p:txBody>
      </p:sp>
      <p:pic>
        <p:nvPicPr>
          <p:cNvPr id="1032" name="Picture 8" descr="http://i.kinja-img.com/gawker-media/image/upload/s--Xy7NMA-2--/c_fit,fl_progressive,q_80,w_636/18bx3ac02u9w8jpg.jpg"/>
          <p:cNvPicPr>
            <a:picLocks noChangeAspect="1" noChangeArrowheads="1"/>
          </p:cNvPicPr>
          <p:nvPr/>
        </p:nvPicPr>
        <p:blipFill rotWithShape="1">
          <a:blip r:embed="rId5">
            <a:extLst>
              <a:ext uri="{28A0092B-C50C-407E-A947-70E740481C1C}">
                <a14:useLocalDpi xmlns:a14="http://schemas.microsoft.com/office/drawing/2010/main" val="0"/>
              </a:ext>
            </a:extLst>
          </a:blip>
          <a:srcRect r="51653"/>
          <a:stretch/>
        </p:blipFill>
        <p:spPr bwMode="auto">
          <a:xfrm>
            <a:off x="6147122" y="2009750"/>
            <a:ext cx="2920678" cy="3400450"/>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11"/>
          <p:cNvPicPr>
            <a:picLocks noChangeAspect="1" noChangeArrowheads="1"/>
          </p:cNvPicPr>
          <p:nvPr/>
        </p:nvPicPr>
        <p:blipFill rotWithShape="1">
          <a:blip r:embed="rId6">
            <a:extLst>
              <a:ext uri="{28A0092B-C50C-407E-A947-70E740481C1C}">
                <a14:useLocalDpi xmlns:a14="http://schemas.microsoft.com/office/drawing/2010/main" val="0"/>
              </a:ext>
            </a:extLst>
          </a:blip>
          <a:srcRect l="20244" t="14528" r="24146" b="16691"/>
          <a:stretch/>
        </p:blipFill>
        <p:spPr bwMode="auto">
          <a:xfrm>
            <a:off x="3954489" y="3000351"/>
            <a:ext cx="1764834" cy="1455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Box 8"/>
          <p:cNvSpPr txBox="1"/>
          <p:nvPr/>
        </p:nvSpPr>
        <p:spPr>
          <a:xfrm>
            <a:off x="3110552" y="5817206"/>
            <a:ext cx="3276600" cy="369332"/>
          </a:xfrm>
          <a:prstGeom prst="rect">
            <a:avLst/>
          </a:prstGeom>
          <a:noFill/>
        </p:spPr>
        <p:txBody>
          <a:bodyPr wrap="square" rtlCol="0">
            <a:spAutoFit/>
          </a:bodyPr>
          <a:lstStyle/>
          <a:p>
            <a:r>
              <a:rPr lang="en-US" b="1" dirty="0" smtClean="0">
                <a:solidFill>
                  <a:prstClr val="black"/>
                </a:solidFill>
                <a:sym typeface="Symbol"/>
              </a:rPr>
              <a:t> </a:t>
            </a:r>
            <a:r>
              <a:rPr lang="en-US" b="1" dirty="0" smtClean="0">
                <a:solidFill>
                  <a:prstClr val="black"/>
                </a:solidFill>
              </a:rPr>
              <a:t>Battery Compartment</a:t>
            </a:r>
            <a:endParaRPr lang="en-US" b="1" dirty="0">
              <a:solidFill>
                <a:prstClr val="black"/>
              </a:solidFill>
            </a:endParaRPr>
          </a:p>
        </p:txBody>
      </p:sp>
      <p:sp>
        <p:nvSpPr>
          <p:cNvPr id="4" name="Right Arrow 3"/>
          <p:cNvSpPr/>
          <p:nvPr/>
        </p:nvSpPr>
        <p:spPr>
          <a:xfrm>
            <a:off x="5746293" y="3352800"/>
            <a:ext cx="365760" cy="365760"/>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 name="Footer Placeholder 4"/>
          <p:cNvSpPr>
            <a:spLocks noGrp="1"/>
          </p:cNvSpPr>
          <p:nvPr>
            <p:ph type="ftr" sz="quarter" idx="11"/>
          </p:nvPr>
        </p:nvSpPr>
        <p:spPr>
          <a:xfrm>
            <a:off x="4014043" y="6539648"/>
            <a:ext cx="1143000" cy="365125"/>
          </a:xfrm>
        </p:spPr>
        <p:txBody>
          <a:bodyPr/>
          <a:lstStyle/>
          <a:p>
            <a:r>
              <a:rPr lang="en-US" dirty="0" err="1" smtClean="0"/>
              <a:t>MEhsanSaeed</a:t>
            </a:r>
            <a:endParaRPr lang="en-US" dirty="0"/>
          </a:p>
        </p:txBody>
      </p:sp>
    </p:spTree>
    <p:extLst>
      <p:ext uri="{BB962C8B-B14F-4D97-AF65-F5344CB8AC3E}">
        <p14:creationId xmlns:p14="http://schemas.microsoft.com/office/powerpoint/2010/main" val="377887659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animEffect transition="in" filter="fade">
                                      <p:cBhvr>
                                        <p:cTn id="11" dur="500"/>
                                        <p:tgtEl>
                                          <p:spTgt spid="7">
                                            <p:txEl>
                                              <p:pRg st="1" end="1"/>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animEffect transition="in" filter="fade">
                                      <p:cBhvr>
                                        <p:cTn id="15" dur="500"/>
                                        <p:tgtEl>
                                          <p:spTgt spid="7">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030"/>
                                        </p:tgtEl>
                                        <p:attrNameLst>
                                          <p:attrName>style.visibility</p:attrName>
                                        </p:attrNameLst>
                                      </p:cBhvr>
                                      <p:to>
                                        <p:strVal val="visible"/>
                                      </p:to>
                                    </p:set>
                                    <p:animEffect transition="in" filter="fade">
                                      <p:cBhvr>
                                        <p:cTn id="20" dur="500"/>
                                        <p:tgtEl>
                                          <p:spTgt spid="1030"/>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028"/>
                                        </p:tgtEl>
                                        <p:attrNameLst>
                                          <p:attrName>style.visibility</p:attrName>
                                        </p:attrNameLst>
                                      </p:cBhvr>
                                      <p:to>
                                        <p:strVal val="visible"/>
                                      </p:to>
                                    </p:set>
                                    <p:animEffect transition="in" filter="fade">
                                      <p:cBhvr>
                                        <p:cTn id="25" dur="500"/>
                                        <p:tgtEl>
                                          <p:spTgt spid="1028"/>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1032"/>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8"/>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9" grpId="0"/>
      <p:bldP spid="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943" y="-120320"/>
            <a:ext cx="9089201" cy="762000"/>
          </a:xfrm>
        </p:spPr>
        <p:txBody>
          <a:bodyPr>
            <a:normAutofit/>
          </a:bodyPr>
          <a:lstStyle/>
          <a:p>
            <a:pPr algn="l"/>
            <a:r>
              <a:rPr lang="en-US" sz="2800" b="1" dirty="0" smtClean="0">
                <a:solidFill>
                  <a:srgbClr val="FF0000"/>
                </a:solidFill>
                <a:effectLst>
                  <a:outerShdw blurRad="38100" dist="38100" dir="2700000" algn="tl">
                    <a:srgbClr val="000000">
                      <a:alpha val="43137"/>
                    </a:srgbClr>
                  </a:outerShdw>
                </a:effectLst>
              </a:rPr>
              <a:t> Fault Tree Analysis (FTA)</a:t>
            </a:r>
            <a:endParaRPr lang="en-US" sz="2800" b="1" dirty="0">
              <a:solidFill>
                <a:srgbClr val="FF0000"/>
              </a:solidFill>
              <a:effectLst>
                <a:outerShdw blurRad="38100" dist="38100" dir="2700000" algn="tl">
                  <a:srgbClr val="000000">
                    <a:alpha val="43137"/>
                  </a:srgbClr>
                </a:outerShdw>
              </a:effectLst>
            </a:endParaRPr>
          </a:p>
        </p:txBody>
      </p:sp>
      <p:cxnSp>
        <p:nvCxnSpPr>
          <p:cNvPr id="7" name="Straight Connector 6"/>
          <p:cNvCxnSpPr/>
          <p:nvPr/>
        </p:nvCxnSpPr>
        <p:spPr>
          <a:xfrm>
            <a:off x="-13855" y="645696"/>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18</a:t>
            </a:fld>
            <a:endParaRPr lang="en-US" b="1" dirty="0">
              <a:solidFill>
                <a:prstClr val="black"/>
              </a:solidFill>
            </a:endParaRPr>
          </a:p>
        </p:txBody>
      </p:sp>
      <p:sp>
        <p:nvSpPr>
          <p:cNvPr id="9" name="TextBox 8"/>
          <p:cNvSpPr txBox="1"/>
          <p:nvPr/>
        </p:nvSpPr>
        <p:spPr>
          <a:xfrm>
            <a:off x="113271" y="815911"/>
            <a:ext cx="8906977" cy="3508653"/>
          </a:xfrm>
          <a:prstGeom prst="rect">
            <a:avLst/>
          </a:prstGeom>
          <a:noFill/>
        </p:spPr>
        <p:txBody>
          <a:bodyPr wrap="square" rtlCol="0">
            <a:spAutoFit/>
          </a:bodyPr>
          <a:lstStyle/>
          <a:p>
            <a:pPr marL="234950" indent="-234950">
              <a:spcBef>
                <a:spcPts val="1200"/>
              </a:spcBef>
              <a:buClr>
                <a:srgbClr val="FF0000"/>
              </a:buClr>
              <a:buSzPct val="65000"/>
              <a:buFont typeface="Wingdings" pitchFamily="2" charset="2"/>
              <a:buChar char="§"/>
            </a:pPr>
            <a:r>
              <a:rPr lang="en-US" sz="2400" dirty="0" smtClean="0">
                <a:solidFill>
                  <a:prstClr val="black"/>
                </a:solidFill>
              </a:rPr>
              <a:t>A top-down</a:t>
            </a:r>
            <a:r>
              <a:rPr lang="en-US" sz="2400" dirty="0">
                <a:solidFill>
                  <a:prstClr val="black"/>
                </a:solidFill>
              </a:rPr>
              <a:t>, </a:t>
            </a:r>
            <a:r>
              <a:rPr lang="en-US" sz="2400" dirty="0" smtClean="0">
                <a:solidFill>
                  <a:prstClr val="black"/>
                </a:solidFill>
              </a:rPr>
              <a:t>Deductive failure </a:t>
            </a:r>
            <a:r>
              <a:rPr lang="en-US" sz="2400" dirty="0">
                <a:solidFill>
                  <a:prstClr val="black"/>
                </a:solidFill>
              </a:rPr>
              <a:t>analysis in which an undesired state of a system is </a:t>
            </a:r>
            <a:r>
              <a:rPr lang="en-US" sz="2400" dirty="0" smtClean="0">
                <a:solidFill>
                  <a:prstClr val="black"/>
                </a:solidFill>
              </a:rPr>
              <a:t>analysed </a:t>
            </a:r>
            <a:r>
              <a:rPr lang="en-US" sz="2400" dirty="0">
                <a:solidFill>
                  <a:prstClr val="black"/>
                </a:solidFill>
              </a:rPr>
              <a:t>using Boolean logic to combine a series of lower-level </a:t>
            </a:r>
            <a:r>
              <a:rPr lang="en-US" sz="2400" dirty="0" smtClean="0">
                <a:solidFill>
                  <a:prstClr val="black"/>
                </a:solidFill>
              </a:rPr>
              <a:t>events</a:t>
            </a:r>
          </a:p>
          <a:p>
            <a:pPr marL="234950" indent="-234950">
              <a:spcBef>
                <a:spcPts val="1200"/>
              </a:spcBef>
              <a:buClr>
                <a:srgbClr val="FF0000"/>
              </a:buClr>
              <a:buSzPct val="65000"/>
              <a:buFont typeface="Wingdings" pitchFamily="2" charset="2"/>
              <a:buChar char="§"/>
            </a:pPr>
            <a:r>
              <a:rPr lang="en-US" sz="2400" dirty="0" smtClean="0">
                <a:solidFill>
                  <a:prstClr val="black"/>
                </a:solidFill>
              </a:rPr>
              <a:t>Helps monitor and control Project Processes and Deliverables Scope</a:t>
            </a:r>
          </a:p>
          <a:p>
            <a:pPr marL="234950" indent="-234950">
              <a:spcBef>
                <a:spcPts val="1200"/>
              </a:spcBef>
              <a:buClr>
                <a:srgbClr val="FF0000"/>
              </a:buClr>
              <a:buSzPct val="65000"/>
              <a:buFont typeface="Wingdings" pitchFamily="2" charset="2"/>
              <a:buChar char="§"/>
            </a:pPr>
            <a:r>
              <a:rPr lang="en-US" sz="2400" dirty="0" smtClean="0">
                <a:solidFill>
                  <a:prstClr val="black"/>
                </a:solidFill>
              </a:rPr>
              <a:t>Functions as </a:t>
            </a:r>
            <a:r>
              <a:rPr lang="en-US" sz="2400" dirty="0">
                <a:solidFill>
                  <a:prstClr val="black"/>
                </a:solidFill>
              </a:rPr>
              <a:t>a diagnostic tool to identify and correct causes of </a:t>
            </a:r>
            <a:r>
              <a:rPr lang="en-US" sz="2400" dirty="0" smtClean="0">
                <a:solidFill>
                  <a:prstClr val="black"/>
                </a:solidFill>
              </a:rPr>
              <a:t>Process failing or a Deliverable not meeting the Scope either in specifications or performance parameters</a:t>
            </a:r>
          </a:p>
          <a:p>
            <a:pPr marL="234950" indent="-234950">
              <a:spcBef>
                <a:spcPts val="1200"/>
              </a:spcBef>
              <a:buClr>
                <a:srgbClr val="FF0000"/>
              </a:buClr>
              <a:buSzPct val="65000"/>
              <a:buFont typeface="Wingdings" pitchFamily="2" charset="2"/>
              <a:buChar char="§"/>
            </a:pPr>
            <a:r>
              <a:rPr lang="en-US" sz="2400" dirty="0" smtClean="0">
                <a:solidFill>
                  <a:prstClr val="black"/>
                </a:solidFill>
              </a:rPr>
              <a:t>In essence, very similar to the Cause &amp; Effect method</a:t>
            </a:r>
          </a:p>
        </p:txBody>
      </p:sp>
      <p:sp>
        <p:nvSpPr>
          <p:cNvPr id="4" name="Footer Placeholder 3"/>
          <p:cNvSpPr>
            <a:spLocks noGrp="1"/>
          </p:cNvSpPr>
          <p:nvPr>
            <p:ph type="ftr" sz="quarter" idx="11"/>
          </p:nvPr>
        </p:nvSpPr>
        <p:spPr/>
        <p:txBody>
          <a:bodyPr/>
          <a:lstStyle/>
          <a:p>
            <a:r>
              <a:rPr lang="en-US" dirty="0" err="1" smtClean="0"/>
              <a:t>MEhsanSaeed</a:t>
            </a:r>
            <a:endParaRPr lang="en-US" dirty="0"/>
          </a:p>
        </p:txBody>
      </p:sp>
    </p:spTree>
    <p:extLst>
      <p:ext uri="{BB962C8B-B14F-4D97-AF65-F5344CB8AC3E}">
        <p14:creationId xmlns:p14="http://schemas.microsoft.com/office/powerpoint/2010/main" val="23024528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943" y="-120320"/>
            <a:ext cx="9089201" cy="762000"/>
          </a:xfrm>
        </p:spPr>
        <p:txBody>
          <a:bodyPr>
            <a:normAutofit/>
          </a:bodyPr>
          <a:lstStyle/>
          <a:p>
            <a:pPr algn="l"/>
            <a:r>
              <a:rPr lang="en-US" sz="2800" b="1" dirty="0" smtClean="0">
                <a:solidFill>
                  <a:srgbClr val="FF0000"/>
                </a:solidFill>
                <a:effectLst>
                  <a:outerShdw blurRad="38100" dist="38100" dir="2700000" algn="tl">
                    <a:srgbClr val="000000">
                      <a:alpha val="43137"/>
                    </a:srgbClr>
                  </a:outerShdw>
                </a:effectLst>
              </a:rPr>
              <a:t> FTA Example 1</a:t>
            </a:r>
            <a:endParaRPr lang="en-US" sz="2800" b="1" dirty="0">
              <a:solidFill>
                <a:srgbClr val="FF0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19</a:t>
            </a:fld>
            <a:endParaRPr lang="en-US" b="1" dirty="0">
              <a:solidFill>
                <a:prstClr val="black"/>
              </a:solidFill>
            </a:endParaRPr>
          </a:p>
        </p:txBody>
      </p:sp>
      <p:sp>
        <p:nvSpPr>
          <p:cNvPr id="9" name="Rectangle 8"/>
          <p:cNvSpPr>
            <a:spLocks noChangeAspect="1"/>
          </p:cNvSpPr>
          <p:nvPr/>
        </p:nvSpPr>
        <p:spPr>
          <a:xfrm>
            <a:off x="4756391" y="152400"/>
            <a:ext cx="1171348" cy="838200"/>
          </a:xfrm>
          <a:prstGeom prst="rect">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1500"/>
              </a:lnSpc>
            </a:pPr>
            <a:r>
              <a:rPr lang="en-US" sz="1600" b="1" dirty="0" smtClean="0">
                <a:solidFill>
                  <a:prstClr val="white"/>
                </a:solidFill>
                <a:effectLst>
                  <a:outerShdw blurRad="38100" dist="38100" dir="2700000" algn="tl">
                    <a:srgbClr val="000000">
                      <a:alpha val="43137"/>
                    </a:srgbClr>
                  </a:outerShdw>
                </a:effectLst>
              </a:rPr>
              <a:t>Audit Failure</a:t>
            </a:r>
            <a:endParaRPr lang="en-US" sz="1600" b="1" dirty="0">
              <a:solidFill>
                <a:prstClr val="white"/>
              </a:solidFill>
              <a:effectLst>
                <a:outerShdw blurRad="38100" dist="38100" dir="2700000" algn="tl">
                  <a:srgbClr val="000000">
                    <a:alpha val="43137"/>
                  </a:srgbClr>
                </a:outerShdw>
              </a:effectLst>
            </a:endParaRPr>
          </a:p>
        </p:txBody>
      </p:sp>
      <p:grpSp>
        <p:nvGrpSpPr>
          <p:cNvPr id="131" name="Group 130"/>
          <p:cNvGrpSpPr/>
          <p:nvPr/>
        </p:nvGrpSpPr>
        <p:grpSpPr>
          <a:xfrm>
            <a:off x="102870" y="2658206"/>
            <a:ext cx="2997885" cy="1964364"/>
            <a:chOff x="102870" y="2752335"/>
            <a:chExt cx="2997885" cy="1964364"/>
          </a:xfrm>
        </p:grpSpPr>
        <p:sp>
          <p:nvSpPr>
            <p:cNvPr id="18" name="Flowchart: Stored Data 3"/>
            <p:cNvSpPr/>
            <p:nvPr/>
          </p:nvSpPr>
          <p:spPr>
            <a:xfrm rot="5400000">
              <a:off x="1371600" y="2984183"/>
              <a:ext cx="457200" cy="457200"/>
            </a:xfrm>
            <a:custGeom>
              <a:avLst/>
              <a:gdLst>
                <a:gd name="connsiteX0" fmla="*/ 1667 w 10000"/>
                <a:gd name="connsiteY0" fmla="*/ 0 h 10000"/>
                <a:gd name="connsiteX1" fmla="*/ 10000 w 10000"/>
                <a:gd name="connsiteY1" fmla="*/ 0 h 10000"/>
                <a:gd name="connsiteX2" fmla="*/ 8333 w 10000"/>
                <a:gd name="connsiteY2" fmla="*/ 5000 h 10000"/>
                <a:gd name="connsiteX3" fmla="*/ 10000 w 10000"/>
                <a:gd name="connsiteY3" fmla="*/ 10000 h 10000"/>
                <a:gd name="connsiteX4" fmla="*/ 1667 w 10000"/>
                <a:gd name="connsiteY4" fmla="*/ 10000 h 10000"/>
                <a:gd name="connsiteX5" fmla="*/ 0 w 10000"/>
                <a:gd name="connsiteY5" fmla="*/ 5000 h 10000"/>
                <a:gd name="connsiteX6" fmla="*/ 1667 w 10000"/>
                <a:gd name="connsiteY6" fmla="*/ 0 h 10000"/>
                <a:gd name="connsiteX0" fmla="*/ 1667 w 10000"/>
                <a:gd name="connsiteY0" fmla="*/ 0 h 10000"/>
                <a:gd name="connsiteX1" fmla="*/ 10000 w 10000"/>
                <a:gd name="connsiteY1" fmla="*/ 0 h 10000"/>
                <a:gd name="connsiteX2" fmla="*/ 8333 w 10000"/>
                <a:gd name="connsiteY2" fmla="*/ 5000 h 10000"/>
                <a:gd name="connsiteX3" fmla="*/ 10000 w 10000"/>
                <a:gd name="connsiteY3" fmla="*/ 10000 h 10000"/>
                <a:gd name="connsiteX4" fmla="*/ 0 w 10000"/>
                <a:gd name="connsiteY4" fmla="*/ 5000 h 10000"/>
                <a:gd name="connsiteX5" fmla="*/ 1667 w 10000"/>
                <a:gd name="connsiteY5" fmla="*/ 0 h 10000"/>
                <a:gd name="connsiteX0" fmla="*/ 0 w 10000"/>
                <a:gd name="connsiteY0" fmla="*/ 5000 h 10000"/>
                <a:gd name="connsiteX1" fmla="*/ 10000 w 10000"/>
                <a:gd name="connsiteY1" fmla="*/ 0 h 10000"/>
                <a:gd name="connsiteX2" fmla="*/ 8333 w 10000"/>
                <a:gd name="connsiteY2" fmla="*/ 5000 h 10000"/>
                <a:gd name="connsiteX3" fmla="*/ 10000 w 10000"/>
                <a:gd name="connsiteY3" fmla="*/ 10000 h 10000"/>
                <a:gd name="connsiteX4" fmla="*/ 0 w 10000"/>
                <a:gd name="connsiteY4" fmla="*/ 5000 h 10000"/>
                <a:gd name="connsiteX0" fmla="*/ 0 w 10000"/>
                <a:gd name="connsiteY0" fmla="*/ 5000 h 10000"/>
                <a:gd name="connsiteX1" fmla="*/ 10000 w 10000"/>
                <a:gd name="connsiteY1" fmla="*/ 0 h 10000"/>
                <a:gd name="connsiteX2" fmla="*/ 8333 w 10000"/>
                <a:gd name="connsiteY2" fmla="*/ 5000 h 10000"/>
                <a:gd name="connsiteX3" fmla="*/ 10000 w 10000"/>
                <a:gd name="connsiteY3" fmla="*/ 10000 h 10000"/>
                <a:gd name="connsiteX4" fmla="*/ 0 w 10000"/>
                <a:gd name="connsiteY4" fmla="*/ 500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5000"/>
                  </a:moveTo>
                  <a:cubicBezTo>
                    <a:pt x="0" y="3333"/>
                    <a:pt x="8611" y="0"/>
                    <a:pt x="10000" y="0"/>
                  </a:cubicBezTo>
                  <a:cubicBezTo>
                    <a:pt x="9079" y="0"/>
                    <a:pt x="8333" y="2239"/>
                    <a:pt x="8333" y="5000"/>
                  </a:cubicBezTo>
                  <a:cubicBezTo>
                    <a:pt x="8333" y="7761"/>
                    <a:pt x="9079" y="10000"/>
                    <a:pt x="10000" y="10000"/>
                  </a:cubicBezTo>
                  <a:cubicBezTo>
                    <a:pt x="8611" y="10000"/>
                    <a:pt x="0" y="6667"/>
                    <a:pt x="0" y="5000"/>
                  </a:cubicBezTo>
                  <a:close/>
                </a:path>
              </a:pathLst>
            </a:custGeom>
          </p:spPr>
          <p:style>
            <a:lnRef idx="2">
              <a:schemeClr val="accent1">
                <a:shade val="50000"/>
              </a:schemeClr>
            </a:lnRef>
            <a:fillRef idx="1">
              <a:schemeClr val="accent1"/>
            </a:fillRef>
            <a:effectRef idx="0">
              <a:schemeClr val="accent1"/>
            </a:effectRef>
            <a:fontRef idx="minor">
              <a:schemeClr val="lt1"/>
            </a:fontRef>
          </p:style>
          <p:txBody>
            <a:bodyPr vert="vert270" lIns="0" tIns="0" rIns="0" bIns="0" rtlCol="0" anchor="ctr"/>
            <a:lstStyle/>
            <a:p>
              <a:pPr algn="ctr">
                <a:lnSpc>
                  <a:spcPts val="1500"/>
                </a:lnSpc>
              </a:pPr>
              <a:r>
                <a:rPr lang="en-US" sz="1400" dirty="0" smtClean="0">
                  <a:solidFill>
                    <a:prstClr val="white"/>
                  </a:solidFill>
                </a:rPr>
                <a:t>OR</a:t>
              </a:r>
              <a:endParaRPr lang="en-US" sz="1400" dirty="0">
                <a:solidFill>
                  <a:prstClr val="white"/>
                </a:solidFill>
              </a:endParaRPr>
            </a:p>
          </p:txBody>
        </p:sp>
        <p:sp>
          <p:nvSpPr>
            <p:cNvPr id="19" name="Oval 18"/>
            <p:cNvSpPr>
              <a:spLocks/>
            </p:cNvSpPr>
            <p:nvPr/>
          </p:nvSpPr>
          <p:spPr>
            <a:xfrm>
              <a:off x="1125416" y="3802299"/>
              <a:ext cx="914400" cy="914400"/>
            </a:xfrm>
            <a:prstGeom prst="ellipse">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1500"/>
                </a:lnSpc>
              </a:pPr>
              <a:r>
                <a:rPr lang="en-US" sz="1400" b="1" dirty="0" smtClean="0">
                  <a:solidFill>
                    <a:prstClr val="black"/>
                  </a:solidFill>
                </a:rPr>
                <a:t>Not SMART</a:t>
              </a:r>
              <a:endParaRPr lang="en-US" sz="1400" b="1" dirty="0">
                <a:solidFill>
                  <a:prstClr val="black"/>
                </a:solidFill>
              </a:endParaRPr>
            </a:p>
          </p:txBody>
        </p:sp>
        <p:cxnSp>
          <p:nvCxnSpPr>
            <p:cNvPr id="20" name="Elbow Connector 19"/>
            <p:cNvCxnSpPr>
              <a:stCxn id="18" idx="2"/>
            </p:cNvCxnSpPr>
            <p:nvPr/>
          </p:nvCxnSpPr>
          <p:spPr>
            <a:xfrm>
              <a:off x="1600200" y="3365168"/>
              <a:ext cx="5276" cy="437132"/>
            </a:xfrm>
            <a:prstGeom prst="straightConnector1">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a:stCxn id="13" idx="2"/>
              <a:endCxn id="18" idx="0"/>
            </p:cNvCxnSpPr>
            <p:nvPr/>
          </p:nvCxnSpPr>
          <p:spPr>
            <a:xfrm>
              <a:off x="1599028" y="2752335"/>
              <a:ext cx="1172" cy="23184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Rectangle 28"/>
            <p:cNvSpPr>
              <a:spLocks noChangeAspect="1"/>
            </p:cNvSpPr>
            <p:nvPr/>
          </p:nvSpPr>
          <p:spPr>
            <a:xfrm>
              <a:off x="102870" y="3872638"/>
              <a:ext cx="960120" cy="673911"/>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1500"/>
                </a:lnSpc>
              </a:pPr>
              <a:r>
                <a:rPr lang="en-US" sz="1400" b="1" dirty="0" smtClean="0">
                  <a:solidFill>
                    <a:prstClr val="black"/>
                  </a:solidFill>
                </a:rPr>
                <a:t>Incorrect</a:t>
              </a:r>
              <a:endParaRPr lang="en-US" sz="1400" b="1" dirty="0">
                <a:solidFill>
                  <a:prstClr val="black"/>
                </a:solidFill>
              </a:endParaRPr>
            </a:p>
          </p:txBody>
        </p:sp>
        <p:cxnSp>
          <p:nvCxnSpPr>
            <p:cNvPr id="30" name="Elbow Connector 19"/>
            <p:cNvCxnSpPr>
              <a:stCxn id="18" idx="2"/>
              <a:endCxn id="29" idx="0"/>
            </p:cNvCxnSpPr>
            <p:nvPr/>
          </p:nvCxnSpPr>
          <p:spPr>
            <a:xfrm rot="5400000">
              <a:off x="837830" y="3110268"/>
              <a:ext cx="507470" cy="1017270"/>
            </a:xfrm>
            <a:prstGeom prst="bentConnector3">
              <a:avLst>
                <a:gd name="adj1" fmla="val 50000"/>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3" name="Oval 32"/>
            <p:cNvSpPr>
              <a:spLocks/>
            </p:cNvSpPr>
            <p:nvPr/>
          </p:nvSpPr>
          <p:spPr>
            <a:xfrm>
              <a:off x="2186355" y="3801725"/>
              <a:ext cx="914400" cy="914400"/>
            </a:xfrm>
            <a:prstGeom prst="ellipse">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1500"/>
                </a:lnSpc>
              </a:pPr>
              <a:r>
                <a:rPr lang="en-US" sz="1400" b="1" dirty="0" err="1" smtClean="0">
                  <a:solidFill>
                    <a:prstClr val="black"/>
                  </a:solidFill>
                </a:rPr>
                <a:t>Unident-ified</a:t>
              </a:r>
              <a:endParaRPr lang="en-US" sz="1400" b="1" dirty="0">
                <a:solidFill>
                  <a:prstClr val="black"/>
                </a:solidFill>
              </a:endParaRPr>
            </a:p>
          </p:txBody>
        </p:sp>
        <p:cxnSp>
          <p:nvCxnSpPr>
            <p:cNvPr id="34" name="Elbow Connector 19"/>
            <p:cNvCxnSpPr>
              <a:stCxn id="18" idx="2"/>
              <a:endCxn id="33" idx="0"/>
            </p:cNvCxnSpPr>
            <p:nvPr/>
          </p:nvCxnSpPr>
          <p:spPr>
            <a:xfrm rot="16200000" flipH="1">
              <a:off x="1903599" y="3061768"/>
              <a:ext cx="436557" cy="1043355"/>
            </a:xfrm>
            <a:prstGeom prst="bentConnector3">
              <a:avLst>
                <a:gd name="adj1" fmla="val 58150"/>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33" name="Group 132"/>
          <p:cNvGrpSpPr/>
          <p:nvPr/>
        </p:nvGrpSpPr>
        <p:grpSpPr>
          <a:xfrm>
            <a:off x="3329354" y="2655112"/>
            <a:ext cx="3184281" cy="2124797"/>
            <a:chOff x="3329354" y="2749241"/>
            <a:chExt cx="3184281" cy="2124797"/>
          </a:xfrm>
        </p:grpSpPr>
        <p:sp>
          <p:nvSpPr>
            <p:cNvPr id="36" name="Flowchart: Stored Data 3"/>
            <p:cNvSpPr/>
            <p:nvPr/>
          </p:nvSpPr>
          <p:spPr>
            <a:xfrm rot="5400000">
              <a:off x="4355123" y="3004534"/>
              <a:ext cx="457200" cy="457200"/>
            </a:xfrm>
            <a:custGeom>
              <a:avLst/>
              <a:gdLst>
                <a:gd name="connsiteX0" fmla="*/ 1667 w 10000"/>
                <a:gd name="connsiteY0" fmla="*/ 0 h 10000"/>
                <a:gd name="connsiteX1" fmla="*/ 10000 w 10000"/>
                <a:gd name="connsiteY1" fmla="*/ 0 h 10000"/>
                <a:gd name="connsiteX2" fmla="*/ 8333 w 10000"/>
                <a:gd name="connsiteY2" fmla="*/ 5000 h 10000"/>
                <a:gd name="connsiteX3" fmla="*/ 10000 w 10000"/>
                <a:gd name="connsiteY3" fmla="*/ 10000 h 10000"/>
                <a:gd name="connsiteX4" fmla="*/ 1667 w 10000"/>
                <a:gd name="connsiteY4" fmla="*/ 10000 h 10000"/>
                <a:gd name="connsiteX5" fmla="*/ 0 w 10000"/>
                <a:gd name="connsiteY5" fmla="*/ 5000 h 10000"/>
                <a:gd name="connsiteX6" fmla="*/ 1667 w 10000"/>
                <a:gd name="connsiteY6" fmla="*/ 0 h 10000"/>
                <a:gd name="connsiteX0" fmla="*/ 1667 w 10000"/>
                <a:gd name="connsiteY0" fmla="*/ 0 h 10000"/>
                <a:gd name="connsiteX1" fmla="*/ 10000 w 10000"/>
                <a:gd name="connsiteY1" fmla="*/ 0 h 10000"/>
                <a:gd name="connsiteX2" fmla="*/ 8333 w 10000"/>
                <a:gd name="connsiteY2" fmla="*/ 5000 h 10000"/>
                <a:gd name="connsiteX3" fmla="*/ 10000 w 10000"/>
                <a:gd name="connsiteY3" fmla="*/ 10000 h 10000"/>
                <a:gd name="connsiteX4" fmla="*/ 0 w 10000"/>
                <a:gd name="connsiteY4" fmla="*/ 5000 h 10000"/>
                <a:gd name="connsiteX5" fmla="*/ 1667 w 10000"/>
                <a:gd name="connsiteY5" fmla="*/ 0 h 10000"/>
                <a:gd name="connsiteX0" fmla="*/ 0 w 10000"/>
                <a:gd name="connsiteY0" fmla="*/ 5000 h 10000"/>
                <a:gd name="connsiteX1" fmla="*/ 10000 w 10000"/>
                <a:gd name="connsiteY1" fmla="*/ 0 h 10000"/>
                <a:gd name="connsiteX2" fmla="*/ 8333 w 10000"/>
                <a:gd name="connsiteY2" fmla="*/ 5000 h 10000"/>
                <a:gd name="connsiteX3" fmla="*/ 10000 w 10000"/>
                <a:gd name="connsiteY3" fmla="*/ 10000 h 10000"/>
                <a:gd name="connsiteX4" fmla="*/ 0 w 10000"/>
                <a:gd name="connsiteY4" fmla="*/ 5000 h 10000"/>
                <a:gd name="connsiteX0" fmla="*/ 0 w 10000"/>
                <a:gd name="connsiteY0" fmla="*/ 5000 h 10000"/>
                <a:gd name="connsiteX1" fmla="*/ 10000 w 10000"/>
                <a:gd name="connsiteY1" fmla="*/ 0 h 10000"/>
                <a:gd name="connsiteX2" fmla="*/ 8333 w 10000"/>
                <a:gd name="connsiteY2" fmla="*/ 5000 h 10000"/>
                <a:gd name="connsiteX3" fmla="*/ 10000 w 10000"/>
                <a:gd name="connsiteY3" fmla="*/ 10000 h 10000"/>
                <a:gd name="connsiteX4" fmla="*/ 0 w 10000"/>
                <a:gd name="connsiteY4" fmla="*/ 500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5000"/>
                  </a:moveTo>
                  <a:cubicBezTo>
                    <a:pt x="0" y="3333"/>
                    <a:pt x="8611" y="0"/>
                    <a:pt x="10000" y="0"/>
                  </a:cubicBezTo>
                  <a:cubicBezTo>
                    <a:pt x="9079" y="0"/>
                    <a:pt x="8333" y="2239"/>
                    <a:pt x="8333" y="5000"/>
                  </a:cubicBezTo>
                  <a:cubicBezTo>
                    <a:pt x="8333" y="7761"/>
                    <a:pt x="9079" y="10000"/>
                    <a:pt x="10000" y="10000"/>
                  </a:cubicBezTo>
                  <a:cubicBezTo>
                    <a:pt x="8611" y="10000"/>
                    <a:pt x="0" y="6667"/>
                    <a:pt x="0" y="5000"/>
                  </a:cubicBezTo>
                  <a:close/>
                </a:path>
              </a:pathLst>
            </a:custGeom>
          </p:spPr>
          <p:style>
            <a:lnRef idx="2">
              <a:schemeClr val="accent1">
                <a:shade val="50000"/>
              </a:schemeClr>
            </a:lnRef>
            <a:fillRef idx="1">
              <a:schemeClr val="accent1"/>
            </a:fillRef>
            <a:effectRef idx="0">
              <a:schemeClr val="accent1"/>
            </a:effectRef>
            <a:fontRef idx="minor">
              <a:schemeClr val="lt1"/>
            </a:fontRef>
          </p:style>
          <p:txBody>
            <a:bodyPr vert="vert270" lIns="0" tIns="0" rIns="0" bIns="0" rtlCol="0" anchor="ctr"/>
            <a:lstStyle/>
            <a:p>
              <a:pPr algn="ctr">
                <a:lnSpc>
                  <a:spcPts val="1500"/>
                </a:lnSpc>
              </a:pPr>
              <a:r>
                <a:rPr lang="en-US" sz="1400" dirty="0" smtClean="0">
                  <a:solidFill>
                    <a:prstClr val="white"/>
                  </a:solidFill>
                </a:rPr>
                <a:t>OR</a:t>
              </a:r>
              <a:endParaRPr lang="en-US" sz="1400" dirty="0">
                <a:solidFill>
                  <a:prstClr val="white"/>
                </a:solidFill>
              </a:endParaRPr>
            </a:p>
          </p:txBody>
        </p:sp>
        <p:sp>
          <p:nvSpPr>
            <p:cNvPr id="37" name="Oval 36"/>
            <p:cNvSpPr>
              <a:spLocks noChangeAspect="1"/>
            </p:cNvSpPr>
            <p:nvPr/>
          </p:nvSpPr>
          <p:spPr>
            <a:xfrm>
              <a:off x="4387068" y="3776758"/>
              <a:ext cx="1026305" cy="1097280"/>
            </a:xfrm>
            <a:prstGeom prst="ellipse">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lnSpc>
                  <a:spcPts val="1500"/>
                </a:lnSpc>
              </a:pPr>
              <a:r>
                <a:rPr lang="en-US" sz="1400" b="1" dirty="0" smtClean="0">
                  <a:solidFill>
                    <a:prstClr val="black"/>
                  </a:solidFill>
                </a:rPr>
                <a:t>Failure  of Audit Process Elements</a:t>
              </a:r>
              <a:endParaRPr lang="en-US" sz="1400" b="1" dirty="0">
                <a:solidFill>
                  <a:prstClr val="black"/>
                </a:solidFill>
              </a:endParaRPr>
            </a:p>
          </p:txBody>
        </p:sp>
        <p:cxnSp>
          <p:nvCxnSpPr>
            <p:cNvPr id="38" name="Elbow Connector 19"/>
            <p:cNvCxnSpPr>
              <a:stCxn id="36" idx="2"/>
              <a:endCxn id="37" idx="0"/>
            </p:cNvCxnSpPr>
            <p:nvPr/>
          </p:nvCxnSpPr>
          <p:spPr>
            <a:xfrm rot="16200000" flipH="1">
              <a:off x="4546353" y="3422889"/>
              <a:ext cx="391239" cy="316498"/>
            </a:xfrm>
            <a:prstGeom prst="bentConnector3">
              <a:avLst>
                <a:gd name="adj1" fmla="val 44544"/>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a:stCxn id="15" idx="2"/>
              <a:endCxn id="36" idx="0"/>
            </p:cNvCxnSpPr>
            <p:nvPr/>
          </p:nvCxnSpPr>
          <p:spPr>
            <a:xfrm>
              <a:off x="4576689" y="2749241"/>
              <a:ext cx="7034" cy="25529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0" name="Rectangle 39"/>
            <p:cNvSpPr>
              <a:spLocks noChangeAspect="1"/>
            </p:cNvSpPr>
            <p:nvPr/>
          </p:nvSpPr>
          <p:spPr>
            <a:xfrm>
              <a:off x="3329354" y="3799205"/>
              <a:ext cx="960120" cy="673911"/>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1500"/>
                </a:lnSpc>
              </a:pPr>
              <a:r>
                <a:rPr lang="en-US" sz="1400" b="1" dirty="0" smtClean="0">
                  <a:solidFill>
                    <a:prstClr val="black"/>
                  </a:solidFill>
                </a:rPr>
                <a:t>Type 1   Error</a:t>
              </a:r>
              <a:endParaRPr lang="en-US" sz="1400" b="1" dirty="0">
                <a:solidFill>
                  <a:prstClr val="black"/>
                </a:solidFill>
              </a:endParaRPr>
            </a:p>
          </p:txBody>
        </p:sp>
        <p:cxnSp>
          <p:nvCxnSpPr>
            <p:cNvPr id="41" name="Elbow Connector 19"/>
            <p:cNvCxnSpPr>
              <a:stCxn id="36" idx="2"/>
              <a:endCxn id="40" idx="0"/>
            </p:cNvCxnSpPr>
            <p:nvPr/>
          </p:nvCxnSpPr>
          <p:spPr>
            <a:xfrm rot="5400000">
              <a:off x="3989726" y="3205208"/>
              <a:ext cx="413686" cy="774309"/>
            </a:xfrm>
            <a:prstGeom prst="bentConnector3">
              <a:avLst>
                <a:gd name="adj1" fmla="val 41498"/>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2" name="Rectangle 41"/>
            <p:cNvSpPr>
              <a:spLocks noChangeAspect="1"/>
            </p:cNvSpPr>
            <p:nvPr/>
          </p:nvSpPr>
          <p:spPr>
            <a:xfrm>
              <a:off x="5553515" y="3728293"/>
              <a:ext cx="960120" cy="673911"/>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1500"/>
                </a:lnSpc>
              </a:pPr>
              <a:r>
                <a:rPr lang="en-US" sz="1400" b="1" dirty="0" smtClean="0">
                  <a:solidFill>
                    <a:prstClr val="black"/>
                  </a:solidFill>
                </a:rPr>
                <a:t>Type 2   Error</a:t>
              </a:r>
              <a:endParaRPr lang="en-US" sz="1400" b="1" dirty="0">
                <a:solidFill>
                  <a:prstClr val="black"/>
                </a:solidFill>
              </a:endParaRPr>
            </a:p>
          </p:txBody>
        </p:sp>
        <p:cxnSp>
          <p:nvCxnSpPr>
            <p:cNvPr id="43" name="Elbow Connector 19"/>
            <p:cNvCxnSpPr>
              <a:stCxn id="36" idx="2"/>
              <a:endCxn id="42" idx="0"/>
            </p:cNvCxnSpPr>
            <p:nvPr/>
          </p:nvCxnSpPr>
          <p:spPr>
            <a:xfrm rot="16200000" flipH="1">
              <a:off x="5137262" y="2831980"/>
              <a:ext cx="342774" cy="1449852"/>
            </a:xfrm>
            <a:prstGeom prst="bentConnector3">
              <a:avLst>
                <a:gd name="adj1" fmla="val 50000"/>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36" name="Group 135"/>
          <p:cNvGrpSpPr/>
          <p:nvPr/>
        </p:nvGrpSpPr>
        <p:grpSpPr>
          <a:xfrm>
            <a:off x="6835728" y="2655111"/>
            <a:ext cx="2126566" cy="1964365"/>
            <a:chOff x="6835728" y="2749240"/>
            <a:chExt cx="2126566" cy="1964365"/>
          </a:xfrm>
        </p:grpSpPr>
        <p:sp>
          <p:nvSpPr>
            <p:cNvPr id="54" name="Flowchart: Stored Data 3"/>
            <p:cNvSpPr/>
            <p:nvPr/>
          </p:nvSpPr>
          <p:spPr>
            <a:xfrm rot="5400000">
              <a:off x="8030306" y="2998695"/>
              <a:ext cx="457200" cy="457200"/>
            </a:xfrm>
            <a:custGeom>
              <a:avLst/>
              <a:gdLst>
                <a:gd name="connsiteX0" fmla="*/ 1667 w 10000"/>
                <a:gd name="connsiteY0" fmla="*/ 0 h 10000"/>
                <a:gd name="connsiteX1" fmla="*/ 10000 w 10000"/>
                <a:gd name="connsiteY1" fmla="*/ 0 h 10000"/>
                <a:gd name="connsiteX2" fmla="*/ 8333 w 10000"/>
                <a:gd name="connsiteY2" fmla="*/ 5000 h 10000"/>
                <a:gd name="connsiteX3" fmla="*/ 10000 w 10000"/>
                <a:gd name="connsiteY3" fmla="*/ 10000 h 10000"/>
                <a:gd name="connsiteX4" fmla="*/ 1667 w 10000"/>
                <a:gd name="connsiteY4" fmla="*/ 10000 h 10000"/>
                <a:gd name="connsiteX5" fmla="*/ 0 w 10000"/>
                <a:gd name="connsiteY5" fmla="*/ 5000 h 10000"/>
                <a:gd name="connsiteX6" fmla="*/ 1667 w 10000"/>
                <a:gd name="connsiteY6" fmla="*/ 0 h 10000"/>
                <a:gd name="connsiteX0" fmla="*/ 1667 w 10000"/>
                <a:gd name="connsiteY0" fmla="*/ 0 h 10000"/>
                <a:gd name="connsiteX1" fmla="*/ 10000 w 10000"/>
                <a:gd name="connsiteY1" fmla="*/ 0 h 10000"/>
                <a:gd name="connsiteX2" fmla="*/ 8333 w 10000"/>
                <a:gd name="connsiteY2" fmla="*/ 5000 h 10000"/>
                <a:gd name="connsiteX3" fmla="*/ 10000 w 10000"/>
                <a:gd name="connsiteY3" fmla="*/ 10000 h 10000"/>
                <a:gd name="connsiteX4" fmla="*/ 0 w 10000"/>
                <a:gd name="connsiteY4" fmla="*/ 5000 h 10000"/>
                <a:gd name="connsiteX5" fmla="*/ 1667 w 10000"/>
                <a:gd name="connsiteY5" fmla="*/ 0 h 10000"/>
                <a:gd name="connsiteX0" fmla="*/ 0 w 10000"/>
                <a:gd name="connsiteY0" fmla="*/ 5000 h 10000"/>
                <a:gd name="connsiteX1" fmla="*/ 10000 w 10000"/>
                <a:gd name="connsiteY1" fmla="*/ 0 h 10000"/>
                <a:gd name="connsiteX2" fmla="*/ 8333 w 10000"/>
                <a:gd name="connsiteY2" fmla="*/ 5000 h 10000"/>
                <a:gd name="connsiteX3" fmla="*/ 10000 w 10000"/>
                <a:gd name="connsiteY3" fmla="*/ 10000 h 10000"/>
                <a:gd name="connsiteX4" fmla="*/ 0 w 10000"/>
                <a:gd name="connsiteY4" fmla="*/ 5000 h 10000"/>
                <a:gd name="connsiteX0" fmla="*/ 0 w 10000"/>
                <a:gd name="connsiteY0" fmla="*/ 5000 h 10000"/>
                <a:gd name="connsiteX1" fmla="*/ 10000 w 10000"/>
                <a:gd name="connsiteY1" fmla="*/ 0 h 10000"/>
                <a:gd name="connsiteX2" fmla="*/ 8333 w 10000"/>
                <a:gd name="connsiteY2" fmla="*/ 5000 h 10000"/>
                <a:gd name="connsiteX3" fmla="*/ 10000 w 10000"/>
                <a:gd name="connsiteY3" fmla="*/ 10000 h 10000"/>
                <a:gd name="connsiteX4" fmla="*/ 0 w 10000"/>
                <a:gd name="connsiteY4" fmla="*/ 500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5000"/>
                  </a:moveTo>
                  <a:cubicBezTo>
                    <a:pt x="0" y="3333"/>
                    <a:pt x="8611" y="0"/>
                    <a:pt x="10000" y="0"/>
                  </a:cubicBezTo>
                  <a:cubicBezTo>
                    <a:pt x="9079" y="0"/>
                    <a:pt x="8333" y="2239"/>
                    <a:pt x="8333" y="5000"/>
                  </a:cubicBezTo>
                  <a:cubicBezTo>
                    <a:pt x="8333" y="7761"/>
                    <a:pt x="9079" y="10000"/>
                    <a:pt x="10000" y="10000"/>
                  </a:cubicBezTo>
                  <a:cubicBezTo>
                    <a:pt x="8611" y="10000"/>
                    <a:pt x="0" y="6667"/>
                    <a:pt x="0" y="5000"/>
                  </a:cubicBezTo>
                  <a:close/>
                </a:path>
              </a:pathLst>
            </a:custGeom>
          </p:spPr>
          <p:style>
            <a:lnRef idx="2">
              <a:schemeClr val="accent1">
                <a:shade val="50000"/>
              </a:schemeClr>
            </a:lnRef>
            <a:fillRef idx="1">
              <a:schemeClr val="accent1"/>
            </a:fillRef>
            <a:effectRef idx="0">
              <a:schemeClr val="accent1"/>
            </a:effectRef>
            <a:fontRef idx="minor">
              <a:schemeClr val="lt1"/>
            </a:fontRef>
          </p:style>
          <p:txBody>
            <a:bodyPr vert="vert270" lIns="0" tIns="0" rIns="0" bIns="0" rtlCol="0" anchor="ctr"/>
            <a:lstStyle/>
            <a:p>
              <a:pPr algn="ctr">
                <a:lnSpc>
                  <a:spcPts val="1500"/>
                </a:lnSpc>
              </a:pPr>
              <a:r>
                <a:rPr lang="en-US" sz="1400" dirty="0" smtClean="0">
                  <a:solidFill>
                    <a:prstClr val="white"/>
                  </a:solidFill>
                </a:rPr>
                <a:t>OR</a:t>
              </a:r>
              <a:endParaRPr lang="en-US" sz="1400" dirty="0">
                <a:solidFill>
                  <a:prstClr val="white"/>
                </a:solidFill>
              </a:endParaRPr>
            </a:p>
          </p:txBody>
        </p:sp>
        <p:sp>
          <p:nvSpPr>
            <p:cNvPr id="55" name="Oval 54"/>
            <p:cNvSpPr>
              <a:spLocks/>
            </p:cNvSpPr>
            <p:nvPr/>
          </p:nvSpPr>
          <p:spPr>
            <a:xfrm>
              <a:off x="6835728" y="3799205"/>
              <a:ext cx="914400" cy="914400"/>
            </a:xfrm>
            <a:prstGeom prst="ellipse">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1500"/>
                </a:lnSpc>
              </a:pPr>
              <a:r>
                <a:rPr lang="en-US" sz="1400" b="1" dirty="0" smtClean="0">
                  <a:solidFill>
                    <a:prstClr val="black"/>
                  </a:solidFill>
                </a:rPr>
                <a:t>Failure of other </a:t>
              </a:r>
              <a:r>
                <a:rPr lang="en-US" sz="1400" b="1" dirty="0" err="1" smtClean="0">
                  <a:solidFill>
                    <a:prstClr val="black"/>
                  </a:solidFill>
                </a:rPr>
                <a:t>Resour-ces</a:t>
              </a:r>
              <a:endParaRPr lang="en-US" sz="1400" b="1" dirty="0">
                <a:solidFill>
                  <a:prstClr val="black"/>
                </a:solidFill>
              </a:endParaRPr>
            </a:p>
          </p:txBody>
        </p:sp>
        <p:cxnSp>
          <p:nvCxnSpPr>
            <p:cNvPr id="56" name="Elbow Connector 19"/>
            <p:cNvCxnSpPr>
              <a:stCxn id="54" idx="2"/>
              <a:endCxn id="55" idx="0"/>
            </p:cNvCxnSpPr>
            <p:nvPr/>
          </p:nvCxnSpPr>
          <p:spPr>
            <a:xfrm rot="5400000">
              <a:off x="7566155" y="3106453"/>
              <a:ext cx="419525" cy="965978"/>
            </a:xfrm>
            <a:prstGeom prst="bentConnector3">
              <a:avLst>
                <a:gd name="adj1" fmla="val 50000"/>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a:stCxn id="16" idx="2"/>
              <a:endCxn id="54" idx="0"/>
            </p:cNvCxnSpPr>
            <p:nvPr/>
          </p:nvCxnSpPr>
          <p:spPr>
            <a:xfrm flipH="1">
              <a:off x="8258906" y="2749240"/>
              <a:ext cx="1174" cy="24945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0" name="Rectangle 59"/>
            <p:cNvSpPr>
              <a:spLocks noChangeAspect="1"/>
            </p:cNvSpPr>
            <p:nvPr/>
          </p:nvSpPr>
          <p:spPr>
            <a:xfrm>
              <a:off x="8002174" y="3801892"/>
              <a:ext cx="960120" cy="673911"/>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1500"/>
                </a:lnSpc>
              </a:pPr>
              <a:r>
                <a:rPr lang="en-US" sz="1400" b="1" dirty="0" smtClean="0">
                  <a:solidFill>
                    <a:prstClr val="black"/>
                  </a:solidFill>
                </a:rPr>
                <a:t>Auditor Failure</a:t>
              </a:r>
              <a:endParaRPr lang="en-US" sz="1400" b="1" dirty="0">
                <a:solidFill>
                  <a:prstClr val="black"/>
                </a:solidFill>
              </a:endParaRPr>
            </a:p>
          </p:txBody>
        </p:sp>
        <p:cxnSp>
          <p:nvCxnSpPr>
            <p:cNvPr id="61" name="Elbow Connector 19"/>
            <p:cNvCxnSpPr>
              <a:stCxn id="54" idx="2"/>
              <a:endCxn id="60" idx="0"/>
            </p:cNvCxnSpPr>
            <p:nvPr/>
          </p:nvCxnSpPr>
          <p:spPr>
            <a:xfrm rot="16200000" flipH="1">
              <a:off x="8159464" y="3479122"/>
              <a:ext cx="422212" cy="223328"/>
            </a:xfrm>
            <a:prstGeom prst="bentConnector3">
              <a:avLst>
                <a:gd name="adj1" fmla="val 50000"/>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32" name="Group 131"/>
          <p:cNvGrpSpPr/>
          <p:nvPr/>
        </p:nvGrpSpPr>
        <p:grpSpPr>
          <a:xfrm>
            <a:off x="94731" y="4452420"/>
            <a:ext cx="2038869" cy="2015553"/>
            <a:chOff x="94731" y="4546549"/>
            <a:chExt cx="2038869" cy="2015553"/>
          </a:xfrm>
        </p:grpSpPr>
        <p:sp>
          <p:nvSpPr>
            <p:cNvPr id="63" name="Flowchart: Stored Data 3"/>
            <p:cNvSpPr/>
            <p:nvPr/>
          </p:nvSpPr>
          <p:spPr>
            <a:xfrm rot="5400000">
              <a:off x="346777" y="4815772"/>
              <a:ext cx="457200" cy="457200"/>
            </a:xfrm>
            <a:custGeom>
              <a:avLst/>
              <a:gdLst>
                <a:gd name="connsiteX0" fmla="*/ 1667 w 10000"/>
                <a:gd name="connsiteY0" fmla="*/ 0 h 10000"/>
                <a:gd name="connsiteX1" fmla="*/ 10000 w 10000"/>
                <a:gd name="connsiteY1" fmla="*/ 0 h 10000"/>
                <a:gd name="connsiteX2" fmla="*/ 8333 w 10000"/>
                <a:gd name="connsiteY2" fmla="*/ 5000 h 10000"/>
                <a:gd name="connsiteX3" fmla="*/ 10000 w 10000"/>
                <a:gd name="connsiteY3" fmla="*/ 10000 h 10000"/>
                <a:gd name="connsiteX4" fmla="*/ 1667 w 10000"/>
                <a:gd name="connsiteY4" fmla="*/ 10000 h 10000"/>
                <a:gd name="connsiteX5" fmla="*/ 0 w 10000"/>
                <a:gd name="connsiteY5" fmla="*/ 5000 h 10000"/>
                <a:gd name="connsiteX6" fmla="*/ 1667 w 10000"/>
                <a:gd name="connsiteY6" fmla="*/ 0 h 10000"/>
                <a:gd name="connsiteX0" fmla="*/ 1667 w 10000"/>
                <a:gd name="connsiteY0" fmla="*/ 0 h 10000"/>
                <a:gd name="connsiteX1" fmla="*/ 10000 w 10000"/>
                <a:gd name="connsiteY1" fmla="*/ 0 h 10000"/>
                <a:gd name="connsiteX2" fmla="*/ 8333 w 10000"/>
                <a:gd name="connsiteY2" fmla="*/ 5000 h 10000"/>
                <a:gd name="connsiteX3" fmla="*/ 10000 w 10000"/>
                <a:gd name="connsiteY3" fmla="*/ 10000 h 10000"/>
                <a:gd name="connsiteX4" fmla="*/ 0 w 10000"/>
                <a:gd name="connsiteY4" fmla="*/ 5000 h 10000"/>
                <a:gd name="connsiteX5" fmla="*/ 1667 w 10000"/>
                <a:gd name="connsiteY5" fmla="*/ 0 h 10000"/>
                <a:gd name="connsiteX0" fmla="*/ 0 w 10000"/>
                <a:gd name="connsiteY0" fmla="*/ 5000 h 10000"/>
                <a:gd name="connsiteX1" fmla="*/ 10000 w 10000"/>
                <a:gd name="connsiteY1" fmla="*/ 0 h 10000"/>
                <a:gd name="connsiteX2" fmla="*/ 8333 w 10000"/>
                <a:gd name="connsiteY2" fmla="*/ 5000 h 10000"/>
                <a:gd name="connsiteX3" fmla="*/ 10000 w 10000"/>
                <a:gd name="connsiteY3" fmla="*/ 10000 h 10000"/>
                <a:gd name="connsiteX4" fmla="*/ 0 w 10000"/>
                <a:gd name="connsiteY4" fmla="*/ 5000 h 10000"/>
                <a:gd name="connsiteX0" fmla="*/ 0 w 10000"/>
                <a:gd name="connsiteY0" fmla="*/ 5000 h 10000"/>
                <a:gd name="connsiteX1" fmla="*/ 10000 w 10000"/>
                <a:gd name="connsiteY1" fmla="*/ 0 h 10000"/>
                <a:gd name="connsiteX2" fmla="*/ 8333 w 10000"/>
                <a:gd name="connsiteY2" fmla="*/ 5000 h 10000"/>
                <a:gd name="connsiteX3" fmla="*/ 10000 w 10000"/>
                <a:gd name="connsiteY3" fmla="*/ 10000 h 10000"/>
                <a:gd name="connsiteX4" fmla="*/ 0 w 10000"/>
                <a:gd name="connsiteY4" fmla="*/ 500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5000"/>
                  </a:moveTo>
                  <a:cubicBezTo>
                    <a:pt x="0" y="3333"/>
                    <a:pt x="8611" y="0"/>
                    <a:pt x="10000" y="0"/>
                  </a:cubicBezTo>
                  <a:cubicBezTo>
                    <a:pt x="9079" y="0"/>
                    <a:pt x="8333" y="2239"/>
                    <a:pt x="8333" y="5000"/>
                  </a:cubicBezTo>
                  <a:cubicBezTo>
                    <a:pt x="8333" y="7761"/>
                    <a:pt x="9079" y="10000"/>
                    <a:pt x="10000" y="10000"/>
                  </a:cubicBezTo>
                  <a:cubicBezTo>
                    <a:pt x="8611" y="10000"/>
                    <a:pt x="0" y="6667"/>
                    <a:pt x="0" y="5000"/>
                  </a:cubicBezTo>
                  <a:close/>
                </a:path>
              </a:pathLst>
            </a:custGeom>
          </p:spPr>
          <p:style>
            <a:lnRef idx="2">
              <a:schemeClr val="accent1">
                <a:shade val="50000"/>
              </a:schemeClr>
            </a:lnRef>
            <a:fillRef idx="1">
              <a:schemeClr val="accent1"/>
            </a:fillRef>
            <a:effectRef idx="0">
              <a:schemeClr val="accent1"/>
            </a:effectRef>
            <a:fontRef idx="minor">
              <a:schemeClr val="lt1"/>
            </a:fontRef>
          </p:style>
          <p:txBody>
            <a:bodyPr vert="vert270" lIns="0" tIns="0" rIns="0" bIns="0" rtlCol="0" anchor="ctr"/>
            <a:lstStyle/>
            <a:p>
              <a:pPr algn="ctr">
                <a:lnSpc>
                  <a:spcPts val="1500"/>
                </a:lnSpc>
              </a:pPr>
              <a:r>
                <a:rPr lang="en-US" sz="1400" dirty="0" smtClean="0">
                  <a:solidFill>
                    <a:prstClr val="white"/>
                  </a:solidFill>
                </a:rPr>
                <a:t>OR</a:t>
              </a:r>
              <a:endParaRPr lang="en-US" sz="1400" dirty="0">
                <a:solidFill>
                  <a:prstClr val="white"/>
                </a:solidFill>
              </a:endParaRPr>
            </a:p>
          </p:txBody>
        </p:sp>
        <p:sp>
          <p:nvSpPr>
            <p:cNvPr id="64" name="Oval 63"/>
            <p:cNvSpPr>
              <a:spLocks/>
            </p:cNvSpPr>
            <p:nvPr/>
          </p:nvSpPr>
          <p:spPr>
            <a:xfrm>
              <a:off x="94731" y="5636553"/>
              <a:ext cx="960120" cy="914400"/>
            </a:xfrm>
            <a:prstGeom prst="ellipse">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1500"/>
                </a:lnSpc>
              </a:pPr>
              <a:r>
                <a:rPr lang="en-US" sz="1400" b="1" dirty="0" err="1" smtClean="0">
                  <a:solidFill>
                    <a:prstClr val="black"/>
                  </a:solidFill>
                </a:rPr>
                <a:t>Ambi-guos</a:t>
              </a:r>
              <a:endParaRPr lang="en-US" sz="1400" b="1" dirty="0">
                <a:solidFill>
                  <a:prstClr val="black"/>
                </a:solidFill>
              </a:endParaRPr>
            </a:p>
          </p:txBody>
        </p:sp>
        <p:cxnSp>
          <p:nvCxnSpPr>
            <p:cNvPr id="65" name="Elbow Connector 19"/>
            <p:cNvCxnSpPr>
              <a:stCxn id="63" idx="2"/>
              <a:endCxn id="64" idx="0"/>
            </p:cNvCxnSpPr>
            <p:nvPr/>
          </p:nvCxnSpPr>
          <p:spPr>
            <a:xfrm flipH="1">
              <a:off x="574791" y="5196757"/>
              <a:ext cx="586" cy="439796"/>
            </a:xfrm>
            <a:prstGeom prst="straightConnector1">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a:endCxn id="63" idx="0"/>
            </p:cNvCxnSpPr>
            <p:nvPr/>
          </p:nvCxnSpPr>
          <p:spPr>
            <a:xfrm flipH="1">
              <a:off x="575377" y="4546549"/>
              <a:ext cx="2638" cy="26922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7" name="Oval 66"/>
            <p:cNvSpPr>
              <a:spLocks/>
            </p:cNvSpPr>
            <p:nvPr/>
          </p:nvSpPr>
          <p:spPr>
            <a:xfrm>
              <a:off x="1173480" y="5647702"/>
              <a:ext cx="960120" cy="914400"/>
            </a:xfrm>
            <a:prstGeom prst="ellipse">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1500"/>
                </a:lnSpc>
              </a:pPr>
              <a:r>
                <a:rPr lang="en-US" sz="1400" b="1" dirty="0" smtClean="0">
                  <a:solidFill>
                    <a:prstClr val="black"/>
                  </a:solidFill>
                </a:rPr>
                <a:t>Obsolete</a:t>
              </a:r>
              <a:endParaRPr lang="en-US" sz="1400" b="1" dirty="0">
                <a:solidFill>
                  <a:prstClr val="black"/>
                </a:solidFill>
              </a:endParaRPr>
            </a:p>
          </p:txBody>
        </p:sp>
        <p:cxnSp>
          <p:nvCxnSpPr>
            <p:cNvPr id="68" name="Elbow Connector 19"/>
            <p:cNvCxnSpPr>
              <a:stCxn id="63" idx="2"/>
              <a:endCxn id="67" idx="0"/>
            </p:cNvCxnSpPr>
            <p:nvPr/>
          </p:nvCxnSpPr>
          <p:spPr>
            <a:xfrm rot="16200000" flipH="1">
              <a:off x="888986" y="4883147"/>
              <a:ext cx="450945" cy="1078163"/>
            </a:xfrm>
            <a:prstGeom prst="bentConnector3">
              <a:avLst>
                <a:gd name="adj1" fmla="val 50000"/>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75" name="Oval 74"/>
          <p:cNvSpPr>
            <a:spLocks noChangeAspect="1"/>
          </p:cNvSpPr>
          <p:nvPr/>
        </p:nvSpPr>
        <p:spPr>
          <a:xfrm>
            <a:off x="2286000" y="5052188"/>
            <a:ext cx="1005840" cy="1502052"/>
          </a:xfrm>
          <a:prstGeom prst="ellipse">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1500"/>
              </a:lnSpc>
            </a:pPr>
            <a:r>
              <a:rPr lang="en-US" sz="1400" b="1" dirty="0" smtClean="0">
                <a:solidFill>
                  <a:prstClr val="black"/>
                </a:solidFill>
              </a:rPr>
              <a:t>System </a:t>
            </a:r>
            <a:r>
              <a:rPr lang="en-US" sz="1400" b="1" dirty="0" err="1" smtClean="0">
                <a:solidFill>
                  <a:prstClr val="black"/>
                </a:solidFill>
              </a:rPr>
              <a:t>Compli-ance</a:t>
            </a:r>
            <a:r>
              <a:rPr lang="en-US" sz="1400" b="1" dirty="0" smtClean="0">
                <a:solidFill>
                  <a:prstClr val="black"/>
                </a:solidFill>
              </a:rPr>
              <a:t>/Suit-ability Error does not exist</a:t>
            </a:r>
            <a:endParaRPr lang="en-US" sz="1400" b="1" dirty="0">
              <a:solidFill>
                <a:prstClr val="black"/>
              </a:solidFill>
            </a:endParaRPr>
          </a:p>
        </p:txBody>
      </p:sp>
      <p:sp>
        <p:nvSpPr>
          <p:cNvPr id="77" name="Oval 76"/>
          <p:cNvSpPr>
            <a:spLocks/>
          </p:cNvSpPr>
          <p:nvPr/>
        </p:nvSpPr>
        <p:spPr>
          <a:xfrm>
            <a:off x="3481755" y="5539200"/>
            <a:ext cx="960120" cy="914400"/>
          </a:xfrm>
          <a:prstGeom prst="ellipse">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1500"/>
              </a:lnSpc>
            </a:pPr>
            <a:r>
              <a:rPr lang="en-US" sz="1400" b="1" dirty="0" smtClean="0">
                <a:solidFill>
                  <a:prstClr val="black"/>
                </a:solidFill>
              </a:rPr>
              <a:t>Error is Detected</a:t>
            </a:r>
            <a:endParaRPr lang="en-US" sz="1400" b="1" dirty="0">
              <a:solidFill>
                <a:prstClr val="black"/>
              </a:solidFill>
            </a:endParaRPr>
          </a:p>
        </p:txBody>
      </p:sp>
      <p:grpSp>
        <p:nvGrpSpPr>
          <p:cNvPr id="10" name="Group 9"/>
          <p:cNvGrpSpPr/>
          <p:nvPr/>
        </p:nvGrpSpPr>
        <p:grpSpPr>
          <a:xfrm>
            <a:off x="2788920" y="4365540"/>
            <a:ext cx="1249680" cy="1173659"/>
            <a:chOff x="2788920" y="4365540"/>
            <a:chExt cx="1249680" cy="1173659"/>
          </a:xfrm>
        </p:grpSpPr>
        <p:grpSp>
          <p:nvGrpSpPr>
            <p:cNvPr id="7" name="Group 6"/>
            <p:cNvGrpSpPr/>
            <p:nvPr/>
          </p:nvGrpSpPr>
          <p:grpSpPr>
            <a:xfrm>
              <a:off x="2788920" y="4365540"/>
              <a:ext cx="1249680" cy="825027"/>
              <a:chOff x="2788920" y="4365540"/>
              <a:chExt cx="1249680" cy="825027"/>
            </a:xfrm>
          </p:grpSpPr>
          <p:sp>
            <p:nvSpPr>
              <p:cNvPr id="70" name="Flowchart: Delay 69"/>
              <p:cNvSpPr/>
              <p:nvPr/>
            </p:nvSpPr>
            <p:spPr>
              <a:xfrm rot="16200000">
                <a:off x="3581400" y="4733367"/>
                <a:ext cx="457200" cy="457200"/>
              </a:xfrm>
              <a:prstGeom prst="flowChartDelay">
                <a:avLst/>
              </a:prstGeom>
            </p:spPr>
            <p:style>
              <a:lnRef idx="2">
                <a:schemeClr val="accent1">
                  <a:shade val="50000"/>
                </a:schemeClr>
              </a:lnRef>
              <a:fillRef idx="1">
                <a:schemeClr val="accent1"/>
              </a:fillRef>
              <a:effectRef idx="0">
                <a:schemeClr val="accent1"/>
              </a:effectRef>
              <a:fontRef idx="minor">
                <a:schemeClr val="lt1"/>
              </a:fontRef>
            </p:style>
            <p:txBody>
              <a:bodyPr vert="vert" lIns="0" tIns="0" rIns="0" bIns="0" rtlCol="0" anchor="ctr"/>
              <a:lstStyle/>
              <a:p>
                <a:pPr algn="ctr">
                  <a:lnSpc>
                    <a:spcPts val="1500"/>
                  </a:lnSpc>
                </a:pPr>
                <a:r>
                  <a:rPr lang="en-US" sz="1200" dirty="0" smtClean="0">
                    <a:solidFill>
                      <a:prstClr val="white"/>
                    </a:solidFill>
                  </a:rPr>
                  <a:t>AND</a:t>
                </a:r>
                <a:endParaRPr lang="en-US" sz="1200" dirty="0">
                  <a:solidFill>
                    <a:prstClr val="white"/>
                  </a:solidFill>
                </a:endParaRPr>
              </a:p>
            </p:txBody>
          </p:sp>
          <p:cxnSp>
            <p:nvCxnSpPr>
              <p:cNvPr id="71" name="Straight Connector 70"/>
              <p:cNvCxnSpPr>
                <a:stCxn id="40" idx="2"/>
                <a:endCxn id="70" idx="3"/>
              </p:cNvCxnSpPr>
              <p:nvPr/>
            </p:nvCxnSpPr>
            <p:spPr>
              <a:xfrm>
                <a:off x="3809414" y="4365540"/>
                <a:ext cx="586" cy="36782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Elbow Connector 19"/>
              <p:cNvCxnSpPr>
                <a:stCxn id="70" idx="1"/>
                <a:endCxn id="75" idx="0"/>
              </p:cNvCxnSpPr>
              <p:nvPr/>
            </p:nvCxnSpPr>
            <p:spPr>
              <a:xfrm rot="5400000" flipH="1">
                <a:off x="3230270" y="4610838"/>
                <a:ext cx="138379" cy="1021080"/>
              </a:xfrm>
              <a:prstGeom prst="bentConnector5">
                <a:avLst>
                  <a:gd name="adj1" fmla="val -126328"/>
                  <a:gd name="adj2" fmla="val 36567"/>
                  <a:gd name="adj3" fmla="val 265198"/>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78" name="Elbow Connector 19"/>
            <p:cNvCxnSpPr>
              <a:stCxn id="70" idx="1"/>
              <a:endCxn id="77" idx="0"/>
            </p:cNvCxnSpPr>
            <p:nvPr/>
          </p:nvCxnSpPr>
          <p:spPr>
            <a:xfrm rot="16200000" flipH="1">
              <a:off x="3711591" y="5288975"/>
              <a:ext cx="348633" cy="151815"/>
            </a:xfrm>
            <a:prstGeom prst="bentConnector3">
              <a:avLst>
                <a:gd name="adj1" fmla="val 50000"/>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85" name="Oval 84"/>
          <p:cNvSpPr>
            <a:spLocks noChangeAspect="1"/>
          </p:cNvSpPr>
          <p:nvPr/>
        </p:nvSpPr>
        <p:spPr>
          <a:xfrm>
            <a:off x="4620068" y="5114366"/>
            <a:ext cx="1005840" cy="1447595"/>
          </a:xfrm>
          <a:prstGeom prst="ellipse">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1500"/>
              </a:lnSpc>
            </a:pPr>
            <a:r>
              <a:rPr lang="en-US" sz="1400" b="1" dirty="0">
                <a:solidFill>
                  <a:prstClr val="black"/>
                </a:solidFill>
              </a:rPr>
              <a:t>System </a:t>
            </a:r>
            <a:r>
              <a:rPr lang="en-US" sz="1400" b="1" dirty="0" err="1">
                <a:solidFill>
                  <a:prstClr val="black"/>
                </a:solidFill>
              </a:rPr>
              <a:t>Compli-ance</a:t>
            </a:r>
            <a:r>
              <a:rPr lang="en-US" sz="1400" b="1" dirty="0">
                <a:solidFill>
                  <a:prstClr val="black"/>
                </a:solidFill>
              </a:rPr>
              <a:t>/Suit-ability Error </a:t>
            </a:r>
            <a:r>
              <a:rPr lang="en-US" sz="1400" b="1" dirty="0" smtClean="0">
                <a:solidFill>
                  <a:prstClr val="black"/>
                </a:solidFill>
              </a:rPr>
              <a:t>exists</a:t>
            </a:r>
            <a:endParaRPr lang="en-US" sz="1400" b="1" dirty="0">
              <a:solidFill>
                <a:prstClr val="black"/>
              </a:solidFill>
            </a:endParaRPr>
          </a:p>
        </p:txBody>
      </p:sp>
      <p:sp>
        <p:nvSpPr>
          <p:cNvPr id="87" name="Oval 86"/>
          <p:cNvSpPr>
            <a:spLocks/>
          </p:cNvSpPr>
          <p:nvPr/>
        </p:nvSpPr>
        <p:spPr>
          <a:xfrm>
            <a:off x="5768931" y="5535683"/>
            <a:ext cx="960120" cy="914400"/>
          </a:xfrm>
          <a:prstGeom prst="ellipse">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1500"/>
              </a:lnSpc>
            </a:pPr>
            <a:r>
              <a:rPr lang="en-US" sz="1400" b="1" dirty="0">
                <a:solidFill>
                  <a:prstClr val="black"/>
                </a:solidFill>
              </a:rPr>
              <a:t>Error </a:t>
            </a:r>
            <a:r>
              <a:rPr lang="en-US" sz="1400" b="1" dirty="0" smtClean="0">
                <a:solidFill>
                  <a:prstClr val="black"/>
                </a:solidFill>
              </a:rPr>
              <a:t>is </a:t>
            </a:r>
            <a:r>
              <a:rPr lang="en-US" sz="1400" b="1" dirty="0" err="1" smtClean="0">
                <a:solidFill>
                  <a:prstClr val="black"/>
                </a:solidFill>
              </a:rPr>
              <a:t>Undet-ected</a:t>
            </a:r>
            <a:endParaRPr lang="en-US" sz="1400" b="1" dirty="0">
              <a:solidFill>
                <a:prstClr val="black"/>
              </a:solidFill>
            </a:endParaRPr>
          </a:p>
        </p:txBody>
      </p:sp>
      <p:grpSp>
        <p:nvGrpSpPr>
          <p:cNvPr id="11" name="Group 10"/>
          <p:cNvGrpSpPr/>
          <p:nvPr/>
        </p:nvGrpSpPr>
        <p:grpSpPr>
          <a:xfrm>
            <a:off x="5122988" y="4294628"/>
            <a:ext cx="1137135" cy="1241055"/>
            <a:chOff x="5122988" y="4294628"/>
            <a:chExt cx="1137135" cy="1241055"/>
          </a:xfrm>
        </p:grpSpPr>
        <p:sp>
          <p:nvSpPr>
            <p:cNvPr id="84" name="Flowchart: Delay 83"/>
            <p:cNvSpPr/>
            <p:nvPr/>
          </p:nvSpPr>
          <p:spPr>
            <a:xfrm rot="16200000">
              <a:off x="5802923" y="4733367"/>
              <a:ext cx="457200" cy="457200"/>
            </a:xfrm>
            <a:prstGeom prst="flowChartDelay">
              <a:avLst/>
            </a:prstGeom>
          </p:spPr>
          <p:style>
            <a:lnRef idx="2">
              <a:schemeClr val="accent1">
                <a:shade val="50000"/>
              </a:schemeClr>
            </a:lnRef>
            <a:fillRef idx="1">
              <a:schemeClr val="accent1"/>
            </a:fillRef>
            <a:effectRef idx="0">
              <a:schemeClr val="accent1"/>
            </a:effectRef>
            <a:fontRef idx="minor">
              <a:schemeClr val="lt1"/>
            </a:fontRef>
          </p:style>
          <p:txBody>
            <a:bodyPr vert="vert" lIns="0" tIns="0" rIns="0" bIns="0" rtlCol="0" anchor="ctr"/>
            <a:lstStyle/>
            <a:p>
              <a:pPr algn="ctr">
                <a:lnSpc>
                  <a:spcPts val="1500"/>
                </a:lnSpc>
              </a:pPr>
              <a:r>
                <a:rPr lang="en-US" sz="1200" dirty="0" smtClean="0">
                  <a:solidFill>
                    <a:prstClr val="white"/>
                  </a:solidFill>
                </a:rPr>
                <a:t>AND</a:t>
              </a:r>
              <a:endParaRPr lang="en-US" sz="1200" dirty="0">
                <a:solidFill>
                  <a:prstClr val="white"/>
                </a:solidFill>
              </a:endParaRPr>
            </a:p>
          </p:txBody>
        </p:sp>
        <p:cxnSp>
          <p:nvCxnSpPr>
            <p:cNvPr id="86" name="Elbow Connector 19"/>
            <p:cNvCxnSpPr>
              <a:stCxn id="84" idx="1"/>
              <a:endCxn id="85" idx="0"/>
            </p:cNvCxnSpPr>
            <p:nvPr/>
          </p:nvCxnSpPr>
          <p:spPr>
            <a:xfrm rot="5400000" flipH="1">
              <a:off x="5539155" y="4698200"/>
              <a:ext cx="76201" cy="908535"/>
            </a:xfrm>
            <a:prstGeom prst="bentConnector5">
              <a:avLst>
                <a:gd name="adj1" fmla="val -229409"/>
                <a:gd name="adj2" fmla="val 34903"/>
                <a:gd name="adj3" fmla="val 399996"/>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Elbow Connector 19"/>
            <p:cNvCxnSpPr>
              <a:stCxn id="84" idx="1"/>
              <a:endCxn id="87" idx="0"/>
            </p:cNvCxnSpPr>
            <p:nvPr/>
          </p:nvCxnSpPr>
          <p:spPr>
            <a:xfrm rot="16200000" flipH="1">
              <a:off x="5967699" y="5254391"/>
              <a:ext cx="345116" cy="217468"/>
            </a:xfrm>
            <a:prstGeom prst="bentConnector3">
              <a:avLst>
                <a:gd name="adj1" fmla="val 50000"/>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a:stCxn id="42" idx="2"/>
              <a:endCxn id="84" idx="3"/>
            </p:cNvCxnSpPr>
            <p:nvPr/>
          </p:nvCxnSpPr>
          <p:spPr>
            <a:xfrm flipH="1">
              <a:off x="6031523" y="4294628"/>
              <a:ext cx="2052" cy="43873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37" name="Group 136"/>
          <p:cNvGrpSpPr/>
          <p:nvPr/>
        </p:nvGrpSpPr>
        <p:grpSpPr>
          <a:xfrm>
            <a:off x="6951785" y="4368227"/>
            <a:ext cx="2097260" cy="2094866"/>
            <a:chOff x="6951785" y="4462356"/>
            <a:chExt cx="2097260" cy="2094866"/>
          </a:xfrm>
        </p:grpSpPr>
        <p:sp>
          <p:nvSpPr>
            <p:cNvPr id="92" name="Flowchart: Stored Data 3"/>
            <p:cNvSpPr/>
            <p:nvPr/>
          </p:nvSpPr>
          <p:spPr>
            <a:xfrm rot="5400000">
              <a:off x="8247186" y="4827495"/>
              <a:ext cx="457200" cy="457200"/>
            </a:xfrm>
            <a:custGeom>
              <a:avLst/>
              <a:gdLst>
                <a:gd name="connsiteX0" fmla="*/ 1667 w 10000"/>
                <a:gd name="connsiteY0" fmla="*/ 0 h 10000"/>
                <a:gd name="connsiteX1" fmla="*/ 10000 w 10000"/>
                <a:gd name="connsiteY1" fmla="*/ 0 h 10000"/>
                <a:gd name="connsiteX2" fmla="*/ 8333 w 10000"/>
                <a:gd name="connsiteY2" fmla="*/ 5000 h 10000"/>
                <a:gd name="connsiteX3" fmla="*/ 10000 w 10000"/>
                <a:gd name="connsiteY3" fmla="*/ 10000 h 10000"/>
                <a:gd name="connsiteX4" fmla="*/ 1667 w 10000"/>
                <a:gd name="connsiteY4" fmla="*/ 10000 h 10000"/>
                <a:gd name="connsiteX5" fmla="*/ 0 w 10000"/>
                <a:gd name="connsiteY5" fmla="*/ 5000 h 10000"/>
                <a:gd name="connsiteX6" fmla="*/ 1667 w 10000"/>
                <a:gd name="connsiteY6" fmla="*/ 0 h 10000"/>
                <a:gd name="connsiteX0" fmla="*/ 1667 w 10000"/>
                <a:gd name="connsiteY0" fmla="*/ 0 h 10000"/>
                <a:gd name="connsiteX1" fmla="*/ 10000 w 10000"/>
                <a:gd name="connsiteY1" fmla="*/ 0 h 10000"/>
                <a:gd name="connsiteX2" fmla="*/ 8333 w 10000"/>
                <a:gd name="connsiteY2" fmla="*/ 5000 h 10000"/>
                <a:gd name="connsiteX3" fmla="*/ 10000 w 10000"/>
                <a:gd name="connsiteY3" fmla="*/ 10000 h 10000"/>
                <a:gd name="connsiteX4" fmla="*/ 0 w 10000"/>
                <a:gd name="connsiteY4" fmla="*/ 5000 h 10000"/>
                <a:gd name="connsiteX5" fmla="*/ 1667 w 10000"/>
                <a:gd name="connsiteY5" fmla="*/ 0 h 10000"/>
                <a:gd name="connsiteX0" fmla="*/ 0 w 10000"/>
                <a:gd name="connsiteY0" fmla="*/ 5000 h 10000"/>
                <a:gd name="connsiteX1" fmla="*/ 10000 w 10000"/>
                <a:gd name="connsiteY1" fmla="*/ 0 h 10000"/>
                <a:gd name="connsiteX2" fmla="*/ 8333 w 10000"/>
                <a:gd name="connsiteY2" fmla="*/ 5000 h 10000"/>
                <a:gd name="connsiteX3" fmla="*/ 10000 w 10000"/>
                <a:gd name="connsiteY3" fmla="*/ 10000 h 10000"/>
                <a:gd name="connsiteX4" fmla="*/ 0 w 10000"/>
                <a:gd name="connsiteY4" fmla="*/ 5000 h 10000"/>
                <a:gd name="connsiteX0" fmla="*/ 0 w 10000"/>
                <a:gd name="connsiteY0" fmla="*/ 5000 h 10000"/>
                <a:gd name="connsiteX1" fmla="*/ 10000 w 10000"/>
                <a:gd name="connsiteY1" fmla="*/ 0 h 10000"/>
                <a:gd name="connsiteX2" fmla="*/ 8333 w 10000"/>
                <a:gd name="connsiteY2" fmla="*/ 5000 h 10000"/>
                <a:gd name="connsiteX3" fmla="*/ 10000 w 10000"/>
                <a:gd name="connsiteY3" fmla="*/ 10000 h 10000"/>
                <a:gd name="connsiteX4" fmla="*/ 0 w 10000"/>
                <a:gd name="connsiteY4" fmla="*/ 500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5000"/>
                  </a:moveTo>
                  <a:cubicBezTo>
                    <a:pt x="0" y="3333"/>
                    <a:pt x="8611" y="0"/>
                    <a:pt x="10000" y="0"/>
                  </a:cubicBezTo>
                  <a:cubicBezTo>
                    <a:pt x="9079" y="0"/>
                    <a:pt x="8333" y="2239"/>
                    <a:pt x="8333" y="5000"/>
                  </a:cubicBezTo>
                  <a:cubicBezTo>
                    <a:pt x="8333" y="7761"/>
                    <a:pt x="9079" y="10000"/>
                    <a:pt x="10000" y="10000"/>
                  </a:cubicBezTo>
                  <a:cubicBezTo>
                    <a:pt x="8611" y="10000"/>
                    <a:pt x="0" y="6667"/>
                    <a:pt x="0" y="5000"/>
                  </a:cubicBezTo>
                  <a:close/>
                </a:path>
              </a:pathLst>
            </a:custGeom>
          </p:spPr>
          <p:style>
            <a:lnRef idx="2">
              <a:schemeClr val="accent1">
                <a:shade val="50000"/>
              </a:schemeClr>
            </a:lnRef>
            <a:fillRef idx="1">
              <a:schemeClr val="accent1"/>
            </a:fillRef>
            <a:effectRef idx="0">
              <a:schemeClr val="accent1"/>
            </a:effectRef>
            <a:fontRef idx="minor">
              <a:schemeClr val="lt1"/>
            </a:fontRef>
          </p:style>
          <p:txBody>
            <a:bodyPr vert="vert270" lIns="0" tIns="0" rIns="0" bIns="0" rtlCol="0" anchor="ctr"/>
            <a:lstStyle/>
            <a:p>
              <a:pPr algn="ctr">
                <a:lnSpc>
                  <a:spcPts val="1500"/>
                </a:lnSpc>
              </a:pPr>
              <a:r>
                <a:rPr lang="en-US" sz="1400" dirty="0" smtClean="0">
                  <a:solidFill>
                    <a:prstClr val="white"/>
                  </a:solidFill>
                </a:rPr>
                <a:t>OR</a:t>
              </a:r>
              <a:endParaRPr lang="en-US" sz="1400" dirty="0">
                <a:solidFill>
                  <a:prstClr val="white"/>
                </a:solidFill>
              </a:endParaRPr>
            </a:p>
          </p:txBody>
        </p:sp>
        <p:sp>
          <p:nvSpPr>
            <p:cNvPr id="93" name="Oval 92"/>
            <p:cNvSpPr>
              <a:spLocks/>
            </p:cNvSpPr>
            <p:nvPr/>
          </p:nvSpPr>
          <p:spPr>
            <a:xfrm>
              <a:off x="6951785" y="5642822"/>
              <a:ext cx="960120" cy="914400"/>
            </a:xfrm>
            <a:prstGeom prst="ellipse">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1500"/>
                </a:lnSpc>
              </a:pPr>
              <a:r>
                <a:rPr lang="en-US" sz="1400" b="1" dirty="0" smtClean="0">
                  <a:solidFill>
                    <a:prstClr val="black"/>
                  </a:solidFill>
                </a:rPr>
                <a:t>Auditor </a:t>
              </a:r>
              <a:r>
                <a:rPr lang="en-US" sz="1400" b="1" dirty="0" err="1" smtClean="0">
                  <a:solidFill>
                    <a:prstClr val="black"/>
                  </a:solidFill>
                </a:rPr>
                <a:t>Incomp-etent</a:t>
              </a:r>
              <a:endParaRPr lang="en-US" sz="1400" b="1" dirty="0">
                <a:solidFill>
                  <a:prstClr val="black"/>
                </a:solidFill>
              </a:endParaRPr>
            </a:p>
          </p:txBody>
        </p:sp>
        <p:cxnSp>
          <p:nvCxnSpPr>
            <p:cNvPr id="94" name="Elbow Connector 19"/>
            <p:cNvCxnSpPr>
              <a:stCxn id="92" idx="2"/>
              <a:endCxn id="93" idx="0"/>
            </p:cNvCxnSpPr>
            <p:nvPr/>
          </p:nvCxnSpPr>
          <p:spPr>
            <a:xfrm rot="5400000">
              <a:off x="7736645" y="4903681"/>
              <a:ext cx="434342" cy="1043941"/>
            </a:xfrm>
            <a:prstGeom prst="bentConnector3">
              <a:avLst>
                <a:gd name="adj1" fmla="val 50000"/>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a:stCxn id="60" idx="2"/>
              <a:endCxn id="92" idx="0"/>
            </p:cNvCxnSpPr>
            <p:nvPr/>
          </p:nvCxnSpPr>
          <p:spPr>
            <a:xfrm flipH="1">
              <a:off x="8475786" y="4462356"/>
              <a:ext cx="6448" cy="36513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6" name="Oval 95"/>
            <p:cNvSpPr>
              <a:spLocks/>
            </p:cNvSpPr>
            <p:nvPr/>
          </p:nvSpPr>
          <p:spPr>
            <a:xfrm>
              <a:off x="8088925" y="5642248"/>
              <a:ext cx="960120" cy="914400"/>
            </a:xfrm>
            <a:prstGeom prst="ellipse">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1500"/>
                </a:lnSpc>
              </a:pPr>
              <a:r>
                <a:rPr lang="en-US" sz="1400" b="1" dirty="0" smtClean="0">
                  <a:solidFill>
                    <a:prstClr val="black"/>
                  </a:solidFill>
                </a:rPr>
                <a:t>Auditor </a:t>
              </a:r>
              <a:r>
                <a:rPr lang="en-US" sz="1400" b="1" dirty="0" err="1" smtClean="0">
                  <a:solidFill>
                    <a:prstClr val="black"/>
                  </a:solidFill>
                </a:rPr>
                <a:t>Unqual-ified</a:t>
              </a:r>
              <a:endParaRPr lang="en-US" sz="1400" b="1" dirty="0">
                <a:solidFill>
                  <a:prstClr val="black"/>
                </a:solidFill>
              </a:endParaRPr>
            </a:p>
          </p:txBody>
        </p:sp>
        <p:cxnSp>
          <p:nvCxnSpPr>
            <p:cNvPr id="97" name="Elbow Connector 19"/>
            <p:cNvCxnSpPr>
              <a:stCxn id="92" idx="2"/>
              <a:endCxn id="96" idx="0"/>
            </p:cNvCxnSpPr>
            <p:nvPr/>
          </p:nvCxnSpPr>
          <p:spPr>
            <a:xfrm rot="16200000" flipH="1">
              <a:off x="8305501" y="5378764"/>
              <a:ext cx="433768" cy="93199"/>
            </a:xfrm>
            <a:prstGeom prst="bentConnector3">
              <a:avLst>
                <a:gd name="adj1" fmla="val 50000"/>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30" name="Group 129"/>
          <p:cNvGrpSpPr/>
          <p:nvPr/>
        </p:nvGrpSpPr>
        <p:grpSpPr>
          <a:xfrm>
            <a:off x="867508" y="990600"/>
            <a:ext cx="8124092" cy="1667606"/>
            <a:chOff x="867508" y="990600"/>
            <a:chExt cx="8124092" cy="1667606"/>
          </a:xfrm>
        </p:grpSpPr>
        <p:sp>
          <p:nvSpPr>
            <p:cNvPr id="4" name="Flowchart: Stored Data 3"/>
            <p:cNvSpPr/>
            <p:nvPr/>
          </p:nvSpPr>
          <p:spPr>
            <a:xfrm rot="5400000">
              <a:off x="5100924" y="1133865"/>
              <a:ext cx="457200" cy="457200"/>
            </a:xfrm>
            <a:custGeom>
              <a:avLst/>
              <a:gdLst>
                <a:gd name="connsiteX0" fmla="*/ 1667 w 10000"/>
                <a:gd name="connsiteY0" fmla="*/ 0 h 10000"/>
                <a:gd name="connsiteX1" fmla="*/ 10000 w 10000"/>
                <a:gd name="connsiteY1" fmla="*/ 0 h 10000"/>
                <a:gd name="connsiteX2" fmla="*/ 8333 w 10000"/>
                <a:gd name="connsiteY2" fmla="*/ 5000 h 10000"/>
                <a:gd name="connsiteX3" fmla="*/ 10000 w 10000"/>
                <a:gd name="connsiteY3" fmla="*/ 10000 h 10000"/>
                <a:gd name="connsiteX4" fmla="*/ 1667 w 10000"/>
                <a:gd name="connsiteY4" fmla="*/ 10000 h 10000"/>
                <a:gd name="connsiteX5" fmla="*/ 0 w 10000"/>
                <a:gd name="connsiteY5" fmla="*/ 5000 h 10000"/>
                <a:gd name="connsiteX6" fmla="*/ 1667 w 10000"/>
                <a:gd name="connsiteY6" fmla="*/ 0 h 10000"/>
                <a:gd name="connsiteX0" fmla="*/ 1667 w 10000"/>
                <a:gd name="connsiteY0" fmla="*/ 0 h 10000"/>
                <a:gd name="connsiteX1" fmla="*/ 10000 w 10000"/>
                <a:gd name="connsiteY1" fmla="*/ 0 h 10000"/>
                <a:gd name="connsiteX2" fmla="*/ 8333 w 10000"/>
                <a:gd name="connsiteY2" fmla="*/ 5000 h 10000"/>
                <a:gd name="connsiteX3" fmla="*/ 10000 w 10000"/>
                <a:gd name="connsiteY3" fmla="*/ 10000 h 10000"/>
                <a:gd name="connsiteX4" fmla="*/ 0 w 10000"/>
                <a:gd name="connsiteY4" fmla="*/ 5000 h 10000"/>
                <a:gd name="connsiteX5" fmla="*/ 1667 w 10000"/>
                <a:gd name="connsiteY5" fmla="*/ 0 h 10000"/>
                <a:gd name="connsiteX0" fmla="*/ 0 w 10000"/>
                <a:gd name="connsiteY0" fmla="*/ 5000 h 10000"/>
                <a:gd name="connsiteX1" fmla="*/ 10000 w 10000"/>
                <a:gd name="connsiteY1" fmla="*/ 0 h 10000"/>
                <a:gd name="connsiteX2" fmla="*/ 8333 w 10000"/>
                <a:gd name="connsiteY2" fmla="*/ 5000 h 10000"/>
                <a:gd name="connsiteX3" fmla="*/ 10000 w 10000"/>
                <a:gd name="connsiteY3" fmla="*/ 10000 h 10000"/>
                <a:gd name="connsiteX4" fmla="*/ 0 w 10000"/>
                <a:gd name="connsiteY4" fmla="*/ 5000 h 10000"/>
                <a:gd name="connsiteX0" fmla="*/ 0 w 10000"/>
                <a:gd name="connsiteY0" fmla="*/ 5000 h 10000"/>
                <a:gd name="connsiteX1" fmla="*/ 10000 w 10000"/>
                <a:gd name="connsiteY1" fmla="*/ 0 h 10000"/>
                <a:gd name="connsiteX2" fmla="*/ 8333 w 10000"/>
                <a:gd name="connsiteY2" fmla="*/ 5000 h 10000"/>
                <a:gd name="connsiteX3" fmla="*/ 10000 w 10000"/>
                <a:gd name="connsiteY3" fmla="*/ 10000 h 10000"/>
                <a:gd name="connsiteX4" fmla="*/ 0 w 10000"/>
                <a:gd name="connsiteY4" fmla="*/ 500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5000"/>
                  </a:moveTo>
                  <a:cubicBezTo>
                    <a:pt x="0" y="3333"/>
                    <a:pt x="8611" y="0"/>
                    <a:pt x="10000" y="0"/>
                  </a:cubicBezTo>
                  <a:cubicBezTo>
                    <a:pt x="9079" y="0"/>
                    <a:pt x="8333" y="2239"/>
                    <a:pt x="8333" y="5000"/>
                  </a:cubicBezTo>
                  <a:cubicBezTo>
                    <a:pt x="8333" y="7761"/>
                    <a:pt x="9079" y="10000"/>
                    <a:pt x="10000" y="10000"/>
                  </a:cubicBezTo>
                  <a:cubicBezTo>
                    <a:pt x="8611" y="10000"/>
                    <a:pt x="0" y="6667"/>
                    <a:pt x="0" y="5000"/>
                  </a:cubicBezTo>
                  <a:close/>
                </a:path>
              </a:pathLst>
            </a:custGeom>
          </p:spPr>
          <p:style>
            <a:lnRef idx="2">
              <a:schemeClr val="accent1">
                <a:shade val="50000"/>
              </a:schemeClr>
            </a:lnRef>
            <a:fillRef idx="1">
              <a:schemeClr val="accent1"/>
            </a:fillRef>
            <a:effectRef idx="0">
              <a:schemeClr val="accent1"/>
            </a:effectRef>
            <a:fontRef idx="minor">
              <a:schemeClr val="lt1"/>
            </a:fontRef>
          </p:style>
          <p:txBody>
            <a:bodyPr vert="vert270" lIns="0" tIns="0" rIns="0" bIns="0" rtlCol="0" anchor="ctr"/>
            <a:lstStyle/>
            <a:p>
              <a:pPr algn="ctr">
                <a:lnSpc>
                  <a:spcPts val="1500"/>
                </a:lnSpc>
              </a:pPr>
              <a:r>
                <a:rPr lang="en-US" sz="1400" dirty="0" smtClean="0">
                  <a:solidFill>
                    <a:prstClr val="white"/>
                  </a:solidFill>
                </a:rPr>
                <a:t>OR</a:t>
              </a:r>
              <a:endParaRPr lang="en-US" sz="1400" dirty="0">
                <a:solidFill>
                  <a:prstClr val="white"/>
                </a:solidFill>
              </a:endParaRPr>
            </a:p>
          </p:txBody>
        </p:sp>
        <p:cxnSp>
          <p:nvCxnSpPr>
            <p:cNvPr id="8" name="Straight Connector 7"/>
            <p:cNvCxnSpPr>
              <a:stCxn id="9" idx="2"/>
              <a:endCxn id="4" idx="0"/>
            </p:cNvCxnSpPr>
            <p:nvPr/>
          </p:nvCxnSpPr>
          <p:spPr>
            <a:xfrm flipH="1">
              <a:off x="5329524" y="990600"/>
              <a:ext cx="12541" cy="14326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Rectangle 12"/>
            <p:cNvSpPr>
              <a:spLocks noChangeAspect="1"/>
            </p:cNvSpPr>
            <p:nvPr/>
          </p:nvSpPr>
          <p:spPr>
            <a:xfrm>
              <a:off x="867508" y="1984295"/>
              <a:ext cx="1463040" cy="673911"/>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1500"/>
                </a:lnSpc>
              </a:pPr>
              <a:r>
                <a:rPr lang="en-US" sz="1400" b="1" dirty="0" smtClean="0">
                  <a:solidFill>
                    <a:prstClr val="black"/>
                  </a:solidFill>
                </a:rPr>
                <a:t>Audit Objectives Failure</a:t>
              </a:r>
              <a:endParaRPr lang="en-US" sz="1400" b="1" dirty="0">
                <a:solidFill>
                  <a:prstClr val="black"/>
                </a:solidFill>
              </a:endParaRPr>
            </a:p>
          </p:txBody>
        </p:sp>
        <p:sp>
          <p:nvSpPr>
            <p:cNvPr id="15" name="Rectangle 14"/>
            <p:cNvSpPr>
              <a:spLocks noChangeAspect="1"/>
            </p:cNvSpPr>
            <p:nvPr/>
          </p:nvSpPr>
          <p:spPr>
            <a:xfrm>
              <a:off x="3845169" y="1981201"/>
              <a:ext cx="1463040" cy="673911"/>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1500"/>
                </a:lnSpc>
              </a:pPr>
              <a:r>
                <a:rPr lang="en-US" sz="1400" b="1" dirty="0" smtClean="0">
                  <a:solidFill>
                    <a:prstClr val="black"/>
                  </a:solidFill>
                </a:rPr>
                <a:t>Audit Process Failure</a:t>
              </a:r>
              <a:endParaRPr lang="en-US" sz="1400" b="1" dirty="0">
                <a:solidFill>
                  <a:prstClr val="black"/>
                </a:solidFill>
              </a:endParaRPr>
            </a:p>
          </p:txBody>
        </p:sp>
        <p:sp>
          <p:nvSpPr>
            <p:cNvPr id="16" name="Rectangle 15"/>
            <p:cNvSpPr>
              <a:spLocks noChangeAspect="1"/>
            </p:cNvSpPr>
            <p:nvPr/>
          </p:nvSpPr>
          <p:spPr>
            <a:xfrm>
              <a:off x="7528560" y="1981200"/>
              <a:ext cx="1463040" cy="673911"/>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1500"/>
                </a:lnSpc>
              </a:pPr>
              <a:r>
                <a:rPr lang="en-US" sz="1400" b="1" dirty="0" smtClean="0">
                  <a:solidFill>
                    <a:prstClr val="black"/>
                  </a:solidFill>
                </a:rPr>
                <a:t>Audit Resource Failure</a:t>
              </a:r>
              <a:endParaRPr lang="en-US" sz="1400" b="1" dirty="0">
                <a:solidFill>
                  <a:prstClr val="black"/>
                </a:solidFill>
              </a:endParaRPr>
            </a:p>
          </p:txBody>
        </p:sp>
        <p:cxnSp>
          <p:nvCxnSpPr>
            <p:cNvPr id="17" name="Elbow Connector 16"/>
            <p:cNvCxnSpPr>
              <a:stCxn id="4" idx="2"/>
              <a:endCxn id="13" idx="0"/>
            </p:cNvCxnSpPr>
            <p:nvPr/>
          </p:nvCxnSpPr>
          <p:spPr>
            <a:xfrm rot="5400000">
              <a:off x="3229554" y="-115676"/>
              <a:ext cx="469445" cy="3730496"/>
            </a:xfrm>
            <a:prstGeom prst="bentConnector3">
              <a:avLst>
                <a:gd name="adj1" fmla="val 50000"/>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2" name="Elbow Connector 111"/>
            <p:cNvCxnSpPr>
              <a:stCxn id="4" idx="2"/>
              <a:endCxn id="16" idx="0"/>
            </p:cNvCxnSpPr>
            <p:nvPr/>
          </p:nvCxnSpPr>
          <p:spPr>
            <a:xfrm rot="16200000" flipH="1">
              <a:off x="6561627" y="282747"/>
              <a:ext cx="466350" cy="2930556"/>
            </a:xfrm>
            <a:prstGeom prst="bentConnector3">
              <a:avLst>
                <a:gd name="adj1" fmla="val 50000"/>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5" name="Elbow Connector 114"/>
            <p:cNvCxnSpPr>
              <a:stCxn id="4" idx="2"/>
              <a:endCxn id="15" idx="0"/>
            </p:cNvCxnSpPr>
            <p:nvPr/>
          </p:nvCxnSpPr>
          <p:spPr>
            <a:xfrm rot="5400000">
              <a:off x="4719932" y="1371608"/>
              <a:ext cx="466351" cy="752835"/>
            </a:xfrm>
            <a:prstGeom prst="bentConnector3">
              <a:avLst>
                <a:gd name="adj1" fmla="val 50000"/>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38" name="TextBox 137"/>
          <p:cNvSpPr txBox="1"/>
          <p:nvPr/>
        </p:nvSpPr>
        <p:spPr>
          <a:xfrm>
            <a:off x="-11769" y="6503725"/>
            <a:ext cx="3459477" cy="369332"/>
          </a:xfrm>
          <a:prstGeom prst="rect">
            <a:avLst/>
          </a:prstGeom>
          <a:noFill/>
        </p:spPr>
        <p:txBody>
          <a:bodyPr wrap="square" rtlCol="0">
            <a:spAutoFit/>
          </a:bodyPr>
          <a:lstStyle/>
          <a:p>
            <a:r>
              <a:rPr lang="en-US" b="1" dirty="0" smtClean="0">
                <a:solidFill>
                  <a:srgbClr val="FF0000"/>
                </a:solidFill>
                <a:sym typeface="Symbol"/>
              </a:rPr>
              <a:t>Root Causes in Shaded Circles</a:t>
            </a:r>
            <a:endParaRPr lang="en-US" b="1" dirty="0">
              <a:solidFill>
                <a:srgbClr val="FF0000"/>
              </a:solidFill>
            </a:endParaRPr>
          </a:p>
        </p:txBody>
      </p:sp>
      <p:grpSp>
        <p:nvGrpSpPr>
          <p:cNvPr id="156" name="Group 155"/>
          <p:cNvGrpSpPr/>
          <p:nvPr/>
        </p:nvGrpSpPr>
        <p:grpSpPr>
          <a:xfrm>
            <a:off x="394447" y="4337138"/>
            <a:ext cx="8404412" cy="2293455"/>
            <a:chOff x="394447" y="4337138"/>
            <a:chExt cx="8404412" cy="2293455"/>
          </a:xfrm>
        </p:grpSpPr>
        <p:sp>
          <p:nvSpPr>
            <p:cNvPr id="144" name="TextBox 143"/>
            <p:cNvSpPr txBox="1"/>
            <p:nvPr/>
          </p:nvSpPr>
          <p:spPr>
            <a:xfrm>
              <a:off x="1441378" y="4337138"/>
              <a:ext cx="350520" cy="307777"/>
            </a:xfrm>
            <a:prstGeom prst="rect">
              <a:avLst/>
            </a:prstGeom>
            <a:noFill/>
          </p:spPr>
          <p:txBody>
            <a:bodyPr wrap="square" rtlCol="0">
              <a:spAutoFit/>
            </a:bodyPr>
            <a:lstStyle/>
            <a:p>
              <a:r>
                <a:rPr lang="en-US" sz="1400" b="1" dirty="0" smtClean="0">
                  <a:solidFill>
                    <a:srgbClr val="FF0000"/>
                  </a:solidFill>
                </a:rPr>
                <a:t>1</a:t>
              </a:r>
              <a:endParaRPr lang="en-US" sz="1400" b="1" dirty="0">
                <a:solidFill>
                  <a:srgbClr val="FF0000"/>
                </a:solidFill>
              </a:endParaRPr>
            </a:p>
          </p:txBody>
        </p:sp>
        <p:sp>
          <p:nvSpPr>
            <p:cNvPr id="145" name="TextBox 144"/>
            <p:cNvSpPr txBox="1"/>
            <p:nvPr/>
          </p:nvSpPr>
          <p:spPr>
            <a:xfrm>
              <a:off x="2495774" y="4338917"/>
              <a:ext cx="350520" cy="307777"/>
            </a:xfrm>
            <a:prstGeom prst="rect">
              <a:avLst/>
            </a:prstGeom>
            <a:noFill/>
          </p:spPr>
          <p:txBody>
            <a:bodyPr wrap="square" rtlCol="0">
              <a:spAutoFit/>
            </a:bodyPr>
            <a:lstStyle/>
            <a:p>
              <a:r>
                <a:rPr lang="en-US" sz="1400" b="1" dirty="0" smtClean="0">
                  <a:solidFill>
                    <a:srgbClr val="FF0000"/>
                  </a:solidFill>
                </a:rPr>
                <a:t>2</a:t>
              </a:r>
              <a:endParaRPr lang="en-US" sz="1400" b="1" dirty="0">
                <a:solidFill>
                  <a:srgbClr val="FF0000"/>
                </a:solidFill>
              </a:endParaRPr>
            </a:p>
          </p:txBody>
        </p:sp>
        <p:sp>
          <p:nvSpPr>
            <p:cNvPr id="146" name="TextBox 145"/>
            <p:cNvSpPr txBox="1"/>
            <p:nvPr/>
          </p:nvSpPr>
          <p:spPr>
            <a:xfrm>
              <a:off x="394447" y="6248708"/>
              <a:ext cx="350520" cy="215444"/>
            </a:xfrm>
            <a:prstGeom prst="rect">
              <a:avLst/>
            </a:prstGeom>
            <a:noFill/>
          </p:spPr>
          <p:txBody>
            <a:bodyPr wrap="square" lIns="0" tIns="0" rIns="0" bIns="0" rtlCol="0">
              <a:spAutoFit/>
            </a:bodyPr>
            <a:lstStyle/>
            <a:p>
              <a:pPr algn="ctr"/>
              <a:r>
                <a:rPr lang="en-US" sz="1400" b="1" dirty="0" smtClean="0">
                  <a:solidFill>
                    <a:srgbClr val="FF0000"/>
                  </a:solidFill>
                </a:rPr>
                <a:t>3</a:t>
              </a:r>
              <a:endParaRPr lang="en-US" sz="1400" b="1" dirty="0">
                <a:solidFill>
                  <a:srgbClr val="FF0000"/>
                </a:solidFill>
              </a:endParaRPr>
            </a:p>
          </p:txBody>
        </p:sp>
        <p:sp>
          <p:nvSpPr>
            <p:cNvPr id="147" name="TextBox 146"/>
            <p:cNvSpPr txBox="1"/>
            <p:nvPr/>
          </p:nvSpPr>
          <p:spPr>
            <a:xfrm>
              <a:off x="1479823" y="6192832"/>
              <a:ext cx="350520" cy="307777"/>
            </a:xfrm>
            <a:prstGeom prst="rect">
              <a:avLst/>
            </a:prstGeom>
            <a:noFill/>
          </p:spPr>
          <p:txBody>
            <a:bodyPr wrap="square" rtlCol="0">
              <a:spAutoFit/>
            </a:bodyPr>
            <a:lstStyle/>
            <a:p>
              <a:r>
                <a:rPr lang="en-US" sz="1400" b="1" dirty="0" smtClean="0">
                  <a:solidFill>
                    <a:srgbClr val="FF0000"/>
                  </a:solidFill>
                </a:rPr>
                <a:t>4</a:t>
              </a:r>
              <a:endParaRPr lang="en-US" sz="1400" b="1" dirty="0">
                <a:solidFill>
                  <a:srgbClr val="FF0000"/>
                </a:solidFill>
              </a:endParaRPr>
            </a:p>
          </p:txBody>
        </p:sp>
        <p:sp>
          <p:nvSpPr>
            <p:cNvPr id="148" name="TextBox 147"/>
            <p:cNvSpPr txBox="1"/>
            <p:nvPr/>
          </p:nvSpPr>
          <p:spPr>
            <a:xfrm>
              <a:off x="4751130" y="4522694"/>
              <a:ext cx="350520" cy="307777"/>
            </a:xfrm>
            <a:prstGeom prst="rect">
              <a:avLst/>
            </a:prstGeom>
            <a:noFill/>
          </p:spPr>
          <p:txBody>
            <a:bodyPr wrap="square" rtlCol="0">
              <a:spAutoFit/>
            </a:bodyPr>
            <a:lstStyle/>
            <a:p>
              <a:r>
                <a:rPr lang="en-US" sz="1400" b="1" dirty="0" smtClean="0">
                  <a:solidFill>
                    <a:srgbClr val="FF0000"/>
                  </a:solidFill>
                </a:rPr>
                <a:t>5</a:t>
              </a:r>
              <a:endParaRPr lang="en-US" sz="1400" b="1" dirty="0">
                <a:solidFill>
                  <a:srgbClr val="FF0000"/>
                </a:solidFill>
              </a:endParaRPr>
            </a:p>
          </p:txBody>
        </p:sp>
        <p:sp>
          <p:nvSpPr>
            <p:cNvPr id="149" name="TextBox 148"/>
            <p:cNvSpPr txBox="1"/>
            <p:nvPr/>
          </p:nvSpPr>
          <p:spPr>
            <a:xfrm>
              <a:off x="3038139" y="5715000"/>
              <a:ext cx="350520" cy="307777"/>
            </a:xfrm>
            <a:prstGeom prst="rect">
              <a:avLst/>
            </a:prstGeom>
            <a:noFill/>
          </p:spPr>
          <p:txBody>
            <a:bodyPr wrap="square" rtlCol="0">
              <a:spAutoFit/>
            </a:bodyPr>
            <a:lstStyle/>
            <a:p>
              <a:r>
                <a:rPr lang="en-US" sz="1400" b="1" dirty="0" smtClean="0">
                  <a:solidFill>
                    <a:srgbClr val="FF0000"/>
                  </a:solidFill>
                </a:rPr>
                <a:t>6</a:t>
              </a:r>
              <a:endParaRPr lang="en-US" sz="1400" b="1" dirty="0">
                <a:solidFill>
                  <a:srgbClr val="FF0000"/>
                </a:solidFill>
              </a:endParaRPr>
            </a:p>
          </p:txBody>
        </p:sp>
        <p:sp>
          <p:nvSpPr>
            <p:cNvPr id="150" name="TextBox 149"/>
            <p:cNvSpPr txBox="1"/>
            <p:nvPr/>
          </p:nvSpPr>
          <p:spPr>
            <a:xfrm>
              <a:off x="3810000" y="6174899"/>
              <a:ext cx="350520" cy="307777"/>
            </a:xfrm>
            <a:prstGeom prst="rect">
              <a:avLst/>
            </a:prstGeom>
            <a:noFill/>
          </p:spPr>
          <p:txBody>
            <a:bodyPr wrap="square" rtlCol="0">
              <a:spAutoFit/>
            </a:bodyPr>
            <a:lstStyle/>
            <a:p>
              <a:r>
                <a:rPr lang="en-US" sz="1400" b="1" dirty="0" smtClean="0">
                  <a:solidFill>
                    <a:srgbClr val="FF0000"/>
                  </a:solidFill>
                </a:rPr>
                <a:t>7</a:t>
              </a:r>
              <a:endParaRPr lang="en-US" sz="1400" b="1" dirty="0">
                <a:solidFill>
                  <a:srgbClr val="FF0000"/>
                </a:solidFill>
              </a:endParaRPr>
            </a:p>
          </p:txBody>
        </p:sp>
        <p:sp>
          <p:nvSpPr>
            <p:cNvPr id="151" name="TextBox 150"/>
            <p:cNvSpPr txBox="1"/>
            <p:nvPr/>
          </p:nvSpPr>
          <p:spPr>
            <a:xfrm>
              <a:off x="4984376" y="6322816"/>
              <a:ext cx="350520" cy="307777"/>
            </a:xfrm>
            <a:prstGeom prst="rect">
              <a:avLst/>
            </a:prstGeom>
            <a:noFill/>
          </p:spPr>
          <p:txBody>
            <a:bodyPr wrap="square" rtlCol="0">
              <a:spAutoFit/>
            </a:bodyPr>
            <a:lstStyle/>
            <a:p>
              <a:r>
                <a:rPr lang="en-US" sz="1400" b="1" dirty="0" smtClean="0">
                  <a:solidFill>
                    <a:srgbClr val="FF0000"/>
                  </a:solidFill>
                </a:rPr>
                <a:t>8</a:t>
              </a:r>
              <a:endParaRPr lang="en-US" sz="1400" b="1" dirty="0">
                <a:solidFill>
                  <a:srgbClr val="FF0000"/>
                </a:solidFill>
              </a:endParaRPr>
            </a:p>
          </p:txBody>
        </p:sp>
        <p:sp>
          <p:nvSpPr>
            <p:cNvPr id="152" name="TextBox 151"/>
            <p:cNvSpPr txBox="1"/>
            <p:nvPr/>
          </p:nvSpPr>
          <p:spPr>
            <a:xfrm>
              <a:off x="6106214" y="6201793"/>
              <a:ext cx="350520" cy="307777"/>
            </a:xfrm>
            <a:prstGeom prst="rect">
              <a:avLst/>
            </a:prstGeom>
            <a:noFill/>
          </p:spPr>
          <p:txBody>
            <a:bodyPr wrap="square" rtlCol="0">
              <a:spAutoFit/>
            </a:bodyPr>
            <a:lstStyle/>
            <a:p>
              <a:r>
                <a:rPr lang="en-US" sz="1400" b="1" dirty="0" smtClean="0">
                  <a:solidFill>
                    <a:srgbClr val="FF0000"/>
                  </a:solidFill>
                </a:rPr>
                <a:t>9</a:t>
              </a:r>
              <a:endParaRPr lang="en-US" sz="1400" b="1" dirty="0">
                <a:solidFill>
                  <a:srgbClr val="FF0000"/>
                </a:solidFill>
              </a:endParaRPr>
            </a:p>
          </p:txBody>
        </p:sp>
        <p:sp>
          <p:nvSpPr>
            <p:cNvPr id="153" name="TextBox 152"/>
            <p:cNvSpPr txBox="1"/>
            <p:nvPr/>
          </p:nvSpPr>
          <p:spPr>
            <a:xfrm>
              <a:off x="7088713" y="4612341"/>
              <a:ext cx="455087" cy="307777"/>
            </a:xfrm>
            <a:prstGeom prst="rect">
              <a:avLst/>
            </a:prstGeom>
            <a:noFill/>
          </p:spPr>
          <p:txBody>
            <a:bodyPr wrap="square" rtlCol="0">
              <a:spAutoFit/>
            </a:bodyPr>
            <a:lstStyle/>
            <a:p>
              <a:pPr algn="ctr"/>
              <a:r>
                <a:rPr lang="en-US" sz="1400" b="1" dirty="0" smtClean="0">
                  <a:solidFill>
                    <a:srgbClr val="FF0000"/>
                  </a:solidFill>
                </a:rPr>
                <a:t>10</a:t>
              </a:r>
              <a:endParaRPr lang="en-US" sz="1400" b="1" dirty="0">
                <a:solidFill>
                  <a:srgbClr val="FF0000"/>
                </a:solidFill>
              </a:endParaRPr>
            </a:p>
          </p:txBody>
        </p:sp>
        <p:sp>
          <p:nvSpPr>
            <p:cNvPr id="154" name="TextBox 153"/>
            <p:cNvSpPr txBox="1"/>
            <p:nvPr/>
          </p:nvSpPr>
          <p:spPr>
            <a:xfrm>
              <a:off x="7200772" y="6224210"/>
              <a:ext cx="455087" cy="307777"/>
            </a:xfrm>
            <a:prstGeom prst="rect">
              <a:avLst/>
            </a:prstGeom>
            <a:noFill/>
          </p:spPr>
          <p:txBody>
            <a:bodyPr wrap="square" rtlCol="0">
              <a:spAutoFit/>
            </a:bodyPr>
            <a:lstStyle/>
            <a:p>
              <a:pPr algn="ctr"/>
              <a:r>
                <a:rPr lang="en-US" sz="1400" b="1" dirty="0" smtClean="0">
                  <a:solidFill>
                    <a:srgbClr val="FF0000"/>
                  </a:solidFill>
                </a:rPr>
                <a:t>11</a:t>
              </a:r>
              <a:endParaRPr lang="en-US" sz="1400" b="1" dirty="0">
                <a:solidFill>
                  <a:srgbClr val="FF0000"/>
                </a:solidFill>
              </a:endParaRPr>
            </a:p>
          </p:txBody>
        </p:sp>
        <p:sp>
          <p:nvSpPr>
            <p:cNvPr id="155" name="TextBox 154"/>
            <p:cNvSpPr txBox="1"/>
            <p:nvPr/>
          </p:nvSpPr>
          <p:spPr>
            <a:xfrm>
              <a:off x="8343772" y="6221506"/>
              <a:ext cx="455087" cy="307777"/>
            </a:xfrm>
            <a:prstGeom prst="rect">
              <a:avLst/>
            </a:prstGeom>
            <a:noFill/>
          </p:spPr>
          <p:txBody>
            <a:bodyPr wrap="square" rtlCol="0">
              <a:spAutoFit/>
            </a:bodyPr>
            <a:lstStyle/>
            <a:p>
              <a:pPr algn="ctr"/>
              <a:r>
                <a:rPr lang="en-US" sz="1400" b="1" dirty="0" smtClean="0">
                  <a:solidFill>
                    <a:srgbClr val="FF0000"/>
                  </a:solidFill>
                </a:rPr>
                <a:t>12</a:t>
              </a:r>
              <a:endParaRPr lang="en-US" sz="1400" b="1" dirty="0">
                <a:solidFill>
                  <a:srgbClr val="FF0000"/>
                </a:solidFill>
              </a:endParaRPr>
            </a:p>
          </p:txBody>
        </p:sp>
      </p:grpSp>
      <p:sp>
        <p:nvSpPr>
          <p:cNvPr id="5" name="Footer Placeholder 4"/>
          <p:cNvSpPr>
            <a:spLocks noGrp="1"/>
          </p:cNvSpPr>
          <p:nvPr>
            <p:ph type="ftr" sz="quarter" idx="11"/>
          </p:nvPr>
        </p:nvSpPr>
        <p:spPr>
          <a:xfrm>
            <a:off x="3997889" y="6544620"/>
            <a:ext cx="1143000" cy="365125"/>
          </a:xfrm>
        </p:spPr>
        <p:txBody>
          <a:bodyPr/>
          <a:lstStyle/>
          <a:p>
            <a:r>
              <a:rPr lang="en-US" dirty="0" err="1" smtClean="0"/>
              <a:t>MEhsanSaeed</a:t>
            </a:r>
            <a:endParaRPr lang="en-US" dirty="0"/>
          </a:p>
        </p:txBody>
      </p:sp>
    </p:spTree>
    <p:extLst>
      <p:ext uri="{BB962C8B-B14F-4D97-AF65-F5344CB8AC3E}">
        <p14:creationId xmlns:p14="http://schemas.microsoft.com/office/powerpoint/2010/main" val="229868405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8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8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36"/>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137"/>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15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animBg="1"/>
      <p:bldP spid="77" grpId="0" animBg="1"/>
      <p:bldP spid="85" grpId="0" animBg="1"/>
      <p:bldP spid="8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74" y="-120320"/>
            <a:ext cx="9089201" cy="762000"/>
          </a:xfrm>
        </p:spPr>
        <p:txBody>
          <a:bodyPr>
            <a:normAutofit/>
          </a:bodyPr>
          <a:lstStyle/>
          <a:p>
            <a:pPr algn="l"/>
            <a:r>
              <a:rPr lang="en-US" sz="2800" b="1" dirty="0" smtClean="0">
                <a:solidFill>
                  <a:srgbClr val="FF0000"/>
                </a:solidFill>
                <a:effectLst>
                  <a:outerShdw blurRad="38100" dist="38100" dir="2700000" algn="tl">
                    <a:srgbClr val="000000">
                      <a:alpha val="43137"/>
                    </a:srgbClr>
                  </a:outerShdw>
                </a:effectLst>
              </a:rPr>
              <a:t>Route Cause Analysis (RCA) &amp; Causal Analysis</a:t>
            </a:r>
            <a:endParaRPr lang="en-US" sz="2800" b="1" dirty="0">
              <a:solidFill>
                <a:srgbClr val="FF0000"/>
              </a:solidFill>
              <a:effectLst>
                <a:outerShdw blurRad="38100" dist="38100" dir="2700000" algn="tl">
                  <a:srgbClr val="000000">
                    <a:alpha val="43137"/>
                  </a:srgbClr>
                </a:outerShdw>
              </a:effectLst>
            </a:endParaRPr>
          </a:p>
        </p:txBody>
      </p:sp>
      <p:cxnSp>
        <p:nvCxnSpPr>
          <p:cNvPr id="7" name="Straight Connector 6"/>
          <p:cNvCxnSpPr/>
          <p:nvPr/>
        </p:nvCxnSpPr>
        <p:spPr>
          <a:xfrm>
            <a:off x="-13855" y="645696"/>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2</a:t>
            </a:fld>
            <a:endParaRPr lang="en-US" b="1" dirty="0">
              <a:solidFill>
                <a:prstClr val="black"/>
              </a:solidFill>
            </a:endParaRPr>
          </a:p>
        </p:txBody>
      </p:sp>
      <p:sp>
        <p:nvSpPr>
          <p:cNvPr id="9" name="TextBox 8"/>
          <p:cNvSpPr txBox="1"/>
          <p:nvPr/>
        </p:nvSpPr>
        <p:spPr>
          <a:xfrm>
            <a:off x="23447" y="963828"/>
            <a:ext cx="9094974" cy="2616101"/>
          </a:xfrm>
          <a:prstGeom prst="rect">
            <a:avLst/>
          </a:prstGeom>
          <a:noFill/>
        </p:spPr>
        <p:txBody>
          <a:bodyPr wrap="square" rtlCol="0">
            <a:spAutoFit/>
          </a:bodyPr>
          <a:lstStyle/>
          <a:p>
            <a:pPr marL="234950" indent="-234950">
              <a:spcBef>
                <a:spcPts val="1200"/>
              </a:spcBef>
              <a:buClr>
                <a:srgbClr val="FF0000"/>
              </a:buClr>
              <a:buSzPct val="65000"/>
              <a:buFont typeface="Wingdings" pitchFamily="2" charset="2"/>
              <a:buChar char="§"/>
            </a:pPr>
            <a:r>
              <a:rPr lang="en-US" sz="2400" dirty="0" smtClean="0">
                <a:solidFill>
                  <a:prstClr val="black"/>
                </a:solidFill>
              </a:rPr>
              <a:t>A specific </a:t>
            </a:r>
            <a:r>
              <a:rPr lang="en-US" sz="2400" dirty="0">
                <a:solidFill>
                  <a:prstClr val="black"/>
                </a:solidFill>
              </a:rPr>
              <a:t>technique used to identify a problem, discover the underlying causes that lead to it, and develop </a:t>
            </a:r>
            <a:r>
              <a:rPr lang="en-US" sz="2400" dirty="0" smtClean="0">
                <a:solidFill>
                  <a:prstClr val="black"/>
                </a:solidFill>
              </a:rPr>
              <a:t>corrective or preventive action</a:t>
            </a:r>
          </a:p>
          <a:p>
            <a:pPr marL="234950" indent="-234950">
              <a:spcBef>
                <a:spcPts val="1200"/>
              </a:spcBef>
              <a:buClr>
                <a:srgbClr val="FF0000"/>
              </a:buClr>
              <a:buSzPct val="65000"/>
              <a:buFont typeface="Wingdings" pitchFamily="2" charset="2"/>
              <a:buChar char="§"/>
            </a:pPr>
            <a:r>
              <a:rPr lang="en-US" sz="2400" dirty="0" smtClean="0">
                <a:solidFill>
                  <a:prstClr val="black"/>
                </a:solidFill>
              </a:rPr>
              <a:t>The </a:t>
            </a:r>
            <a:r>
              <a:rPr lang="en-US" sz="2400" u="sng" dirty="0" smtClean="0">
                <a:solidFill>
                  <a:prstClr val="black"/>
                </a:solidFill>
              </a:rPr>
              <a:t>root cause</a:t>
            </a:r>
            <a:r>
              <a:rPr lang="en-US" sz="2400" dirty="0" smtClean="0">
                <a:solidFill>
                  <a:prstClr val="black"/>
                </a:solidFill>
              </a:rPr>
              <a:t>, once </a:t>
            </a:r>
            <a:r>
              <a:rPr lang="en-US" sz="2400" dirty="0">
                <a:solidFill>
                  <a:prstClr val="black"/>
                </a:solidFill>
              </a:rPr>
              <a:t>removed from the problem fault sequence, prevents the final undesirable event from </a:t>
            </a:r>
            <a:r>
              <a:rPr lang="en-US" sz="2400" dirty="0" smtClean="0">
                <a:solidFill>
                  <a:prstClr val="black"/>
                </a:solidFill>
              </a:rPr>
              <a:t>recurring</a:t>
            </a:r>
          </a:p>
          <a:p>
            <a:pPr marL="234950" indent="-234950">
              <a:spcBef>
                <a:spcPts val="1200"/>
              </a:spcBef>
              <a:buClr>
                <a:srgbClr val="FF0000"/>
              </a:buClr>
              <a:buSzPct val="65000"/>
              <a:buFont typeface="Wingdings" pitchFamily="2" charset="2"/>
              <a:buChar char="§"/>
            </a:pPr>
            <a:r>
              <a:rPr lang="en-US" sz="2400" dirty="0" smtClean="0">
                <a:solidFill>
                  <a:prstClr val="black"/>
                </a:solidFill>
              </a:rPr>
              <a:t>Correction/Defect Repair + RCA = Corrective or Preventive Action</a:t>
            </a:r>
          </a:p>
        </p:txBody>
      </p:sp>
      <p:sp>
        <p:nvSpPr>
          <p:cNvPr id="8" name="Footer Placeholder 3"/>
          <p:cNvSpPr>
            <a:spLocks noGrp="1"/>
          </p:cNvSpPr>
          <p:nvPr>
            <p:ph type="ftr" sz="quarter" idx="11"/>
          </p:nvPr>
        </p:nvSpPr>
        <p:spPr>
          <a:xfrm>
            <a:off x="-13252" y="6496187"/>
            <a:ext cx="1143000" cy="365125"/>
          </a:xfrm>
        </p:spPr>
        <p:txBody>
          <a:bodyPr/>
          <a:lstStyle/>
          <a:p>
            <a:r>
              <a:rPr lang="en-US" dirty="0" err="1" smtClean="0"/>
              <a:t>MEhsanSaeed</a:t>
            </a:r>
            <a:endParaRPr lang="en-US" dirty="0"/>
          </a:p>
        </p:txBody>
      </p:sp>
    </p:spTree>
    <p:extLst>
      <p:ext uri="{BB962C8B-B14F-4D97-AF65-F5344CB8AC3E}">
        <p14:creationId xmlns:p14="http://schemas.microsoft.com/office/powerpoint/2010/main" val="408045745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943" y="-120320"/>
            <a:ext cx="9089201" cy="762000"/>
          </a:xfrm>
        </p:spPr>
        <p:txBody>
          <a:bodyPr>
            <a:normAutofit/>
          </a:bodyPr>
          <a:lstStyle/>
          <a:p>
            <a:pPr algn="l"/>
            <a:r>
              <a:rPr lang="en-US" sz="2800" b="1" dirty="0" smtClean="0">
                <a:solidFill>
                  <a:srgbClr val="FF0000"/>
                </a:solidFill>
                <a:effectLst>
                  <a:outerShdw blurRad="38100" dist="38100" dir="2700000" algn="tl">
                    <a:srgbClr val="000000">
                      <a:alpha val="43137"/>
                    </a:srgbClr>
                  </a:outerShdw>
                </a:effectLst>
              </a:rPr>
              <a:t> Same Problem with Cause &amp; Effect </a:t>
            </a:r>
            <a:r>
              <a:rPr lang="en-US" sz="2800" dirty="0" smtClean="0"/>
              <a:t>Method</a:t>
            </a:r>
            <a:endParaRPr lang="en-US" sz="2800" b="1" dirty="0">
              <a:solidFill>
                <a:srgbClr val="FF0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20</a:t>
            </a:fld>
            <a:endParaRPr lang="en-US" b="1" dirty="0">
              <a:solidFill>
                <a:prstClr val="black"/>
              </a:solidFill>
            </a:endParaRPr>
          </a:p>
        </p:txBody>
      </p:sp>
      <p:sp>
        <p:nvSpPr>
          <p:cNvPr id="5" name="Footer Placeholder 4"/>
          <p:cNvSpPr>
            <a:spLocks noGrp="1"/>
          </p:cNvSpPr>
          <p:nvPr>
            <p:ph type="ftr" sz="quarter" idx="11"/>
          </p:nvPr>
        </p:nvSpPr>
        <p:spPr>
          <a:xfrm>
            <a:off x="-1929" y="6492875"/>
            <a:ext cx="1143000" cy="365125"/>
          </a:xfrm>
        </p:spPr>
        <p:txBody>
          <a:bodyPr/>
          <a:lstStyle/>
          <a:p>
            <a:pPr algn="l"/>
            <a:r>
              <a:rPr lang="en-US" dirty="0" err="1" smtClean="0"/>
              <a:t>MEhsanSaeed</a:t>
            </a:r>
            <a:endParaRPr lang="en-US" dirty="0"/>
          </a:p>
        </p:txBody>
      </p:sp>
      <p:grpSp>
        <p:nvGrpSpPr>
          <p:cNvPr id="14" name="Group 13"/>
          <p:cNvGrpSpPr/>
          <p:nvPr/>
        </p:nvGrpSpPr>
        <p:grpSpPr>
          <a:xfrm>
            <a:off x="76200" y="699219"/>
            <a:ext cx="9020754" cy="6006381"/>
            <a:chOff x="15188" y="963857"/>
            <a:chExt cx="9020754" cy="6006381"/>
          </a:xfrm>
        </p:grpSpPr>
        <p:sp>
          <p:nvSpPr>
            <p:cNvPr id="83" name="Rectangle 82"/>
            <p:cNvSpPr/>
            <p:nvPr/>
          </p:nvSpPr>
          <p:spPr>
            <a:xfrm>
              <a:off x="8200312" y="3367032"/>
              <a:ext cx="835630" cy="8213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r>
                <a:rPr lang="en-US" sz="2000" b="1" dirty="0" smtClean="0">
                  <a:solidFill>
                    <a:srgbClr val="FF0000"/>
                  </a:solidFill>
                  <a:ea typeface="Calibri"/>
                  <a:cs typeface="Times New Roman"/>
                </a:rPr>
                <a:t>Audit Failure</a:t>
              </a:r>
              <a:endParaRPr lang="en-US" sz="2000" b="1" dirty="0">
                <a:solidFill>
                  <a:srgbClr val="FF0000"/>
                </a:solidFill>
                <a:ea typeface="Calibri"/>
                <a:cs typeface="Times New Roman"/>
              </a:endParaRPr>
            </a:p>
          </p:txBody>
        </p:sp>
        <p:cxnSp>
          <p:nvCxnSpPr>
            <p:cNvPr id="91" name="Straight Connector 90"/>
            <p:cNvCxnSpPr>
              <a:cxnSpLocks noChangeAspect="1"/>
            </p:cNvCxnSpPr>
            <p:nvPr/>
          </p:nvCxnSpPr>
          <p:spPr>
            <a:xfrm>
              <a:off x="1803038" y="1617885"/>
              <a:ext cx="1947585" cy="219023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9" name="Straight Arrow Connector 98"/>
            <p:cNvCxnSpPr>
              <a:cxnSpLocks noChangeAspect="1"/>
            </p:cNvCxnSpPr>
            <p:nvPr/>
          </p:nvCxnSpPr>
          <p:spPr>
            <a:xfrm>
              <a:off x="2154686" y="3808121"/>
              <a:ext cx="6005053"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00" name="Rectangle 99"/>
            <p:cNvSpPr/>
            <p:nvPr/>
          </p:nvSpPr>
          <p:spPr>
            <a:xfrm>
              <a:off x="4767150" y="1207395"/>
              <a:ext cx="2319449" cy="43256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r>
                <a:rPr lang="en-US" b="1" dirty="0" smtClean="0">
                  <a:solidFill>
                    <a:srgbClr val="0000FF"/>
                  </a:solidFill>
                  <a:ea typeface="Calibri"/>
                  <a:cs typeface="Times New Roman"/>
                </a:rPr>
                <a:t>Audit Objective Failure</a:t>
              </a:r>
              <a:endParaRPr lang="en-US" b="1" dirty="0">
                <a:solidFill>
                  <a:srgbClr val="0000FF"/>
                </a:solidFill>
                <a:ea typeface="Calibri"/>
                <a:cs typeface="Times New Roman"/>
              </a:endParaRPr>
            </a:p>
          </p:txBody>
        </p:sp>
        <p:cxnSp>
          <p:nvCxnSpPr>
            <p:cNvPr id="101" name="Straight Connector 100"/>
            <p:cNvCxnSpPr>
              <a:cxnSpLocks noChangeAspect="1"/>
            </p:cNvCxnSpPr>
            <p:nvPr/>
          </p:nvCxnSpPr>
          <p:spPr>
            <a:xfrm flipV="1">
              <a:off x="5308329" y="3808118"/>
              <a:ext cx="2468880" cy="277648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02" name="Rectangle 101"/>
            <p:cNvSpPr/>
            <p:nvPr/>
          </p:nvSpPr>
          <p:spPr>
            <a:xfrm>
              <a:off x="4397118" y="6453100"/>
              <a:ext cx="2137453" cy="517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r>
                <a:rPr lang="en-US" b="1" dirty="0" smtClean="0">
                  <a:solidFill>
                    <a:srgbClr val="0000FF"/>
                  </a:solidFill>
                  <a:ea typeface="Calibri"/>
                  <a:cs typeface="Times New Roman"/>
                </a:rPr>
                <a:t>Audit Process Failure</a:t>
              </a:r>
              <a:endParaRPr lang="en-US" b="1" dirty="0">
                <a:solidFill>
                  <a:srgbClr val="0000FF"/>
                </a:solidFill>
                <a:ea typeface="Calibri"/>
                <a:cs typeface="Times New Roman"/>
              </a:endParaRPr>
            </a:p>
          </p:txBody>
        </p:sp>
        <p:sp>
          <p:nvSpPr>
            <p:cNvPr id="103" name="Rectangle 102"/>
            <p:cNvSpPr/>
            <p:nvPr/>
          </p:nvSpPr>
          <p:spPr>
            <a:xfrm>
              <a:off x="653422" y="963857"/>
              <a:ext cx="2231608" cy="76049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r>
                <a:rPr lang="en-US" b="1" dirty="0" smtClean="0">
                  <a:solidFill>
                    <a:srgbClr val="0000FF"/>
                  </a:solidFill>
                  <a:ea typeface="Calibri"/>
                  <a:cs typeface="Times New Roman"/>
                </a:rPr>
                <a:t>Audit Resource Failure</a:t>
              </a:r>
              <a:endParaRPr lang="en-US" b="1" dirty="0">
                <a:solidFill>
                  <a:srgbClr val="0000FF"/>
                </a:solidFill>
                <a:ea typeface="Calibri"/>
                <a:cs typeface="Times New Roman"/>
              </a:endParaRPr>
            </a:p>
          </p:txBody>
        </p:sp>
        <p:cxnSp>
          <p:nvCxnSpPr>
            <p:cNvPr id="105" name="Straight Connector 104"/>
            <p:cNvCxnSpPr>
              <a:cxnSpLocks noChangeAspect="1"/>
            </p:cNvCxnSpPr>
            <p:nvPr/>
          </p:nvCxnSpPr>
          <p:spPr>
            <a:xfrm>
              <a:off x="5819932" y="1617885"/>
              <a:ext cx="1947585" cy="219023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06" name="Group 105"/>
            <p:cNvGrpSpPr/>
            <p:nvPr/>
          </p:nvGrpSpPr>
          <p:grpSpPr>
            <a:xfrm>
              <a:off x="3529252" y="2448057"/>
              <a:ext cx="3891078" cy="1361943"/>
              <a:chOff x="3054796" y="2830566"/>
              <a:chExt cx="2799977" cy="993850"/>
            </a:xfrm>
          </p:grpSpPr>
          <p:sp>
            <p:nvSpPr>
              <p:cNvPr id="107" name="Rectangle 106"/>
              <p:cNvSpPr/>
              <p:nvPr/>
            </p:nvSpPr>
            <p:spPr>
              <a:xfrm>
                <a:off x="3054796" y="2830566"/>
                <a:ext cx="944001" cy="3218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r"/>
                <a:r>
                  <a:rPr lang="en-US" sz="1600" b="1" dirty="0" smtClean="0">
                    <a:solidFill>
                      <a:srgbClr val="000000"/>
                    </a:solidFill>
                    <a:ea typeface="Calibri"/>
                    <a:cs typeface="Times New Roman"/>
                  </a:rPr>
                  <a:t>Incorrect</a:t>
                </a:r>
                <a:endParaRPr lang="en-US" sz="1600" b="1" dirty="0">
                  <a:solidFill>
                    <a:prstClr val="white"/>
                  </a:solidFill>
                  <a:ea typeface="Calibri"/>
                  <a:cs typeface="Times New Roman"/>
                </a:endParaRPr>
              </a:p>
            </p:txBody>
          </p:sp>
          <p:cxnSp>
            <p:nvCxnSpPr>
              <p:cNvPr id="108" name="Straight Arrow Connector 107"/>
              <p:cNvCxnSpPr>
                <a:cxnSpLocks noChangeAspect="1"/>
              </p:cNvCxnSpPr>
              <p:nvPr/>
            </p:nvCxnSpPr>
            <p:spPr>
              <a:xfrm>
                <a:off x="4072638" y="2999703"/>
                <a:ext cx="1315985" cy="0"/>
              </a:xfrm>
              <a:prstGeom prst="straightConnector1">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9" name="Straight Arrow Connector 108"/>
              <p:cNvCxnSpPr>
                <a:cxnSpLocks noChangeAspect="1"/>
              </p:cNvCxnSpPr>
              <p:nvPr/>
            </p:nvCxnSpPr>
            <p:spPr>
              <a:xfrm>
                <a:off x="4314869" y="3277518"/>
                <a:ext cx="1315985" cy="0"/>
              </a:xfrm>
              <a:prstGeom prst="straightConnector1">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10" name="Rectangle 109"/>
              <p:cNvSpPr/>
              <p:nvPr/>
            </p:nvSpPr>
            <p:spPr>
              <a:xfrm>
                <a:off x="3481099" y="3116823"/>
                <a:ext cx="761492" cy="3218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r"/>
                <a:r>
                  <a:rPr lang="en-US" sz="1600" b="1" dirty="0" smtClean="0">
                    <a:solidFill>
                      <a:srgbClr val="000000"/>
                    </a:solidFill>
                    <a:ea typeface="Calibri"/>
                    <a:cs typeface="Times New Roman"/>
                  </a:rPr>
                  <a:t>Not SMART</a:t>
                </a:r>
                <a:endParaRPr lang="en-US" sz="1600" b="1" dirty="0">
                  <a:solidFill>
                    <a:prstClr val="white"/>
                  </a:solidFill>
                  <a:ea typeface="Calibri"/>
                  <a:cs typeface="Times New Roman"/>
                </a:endParaRPr>
              </a:p>
            </p:txBody>
          </p:sp>
          <p:cxnSp>
            <p:nvCxnSpPr>
              <p:cNvPr id="111" name="Straight Arrow Connector 110"/>
              <p:cNvCxnSpPr>
                <a:cxnSpLocks noChangeAspect="1"/>
              </p:cNvCxnSpPr>
              <p:nvPr/>
            </p:nvCxnSpPr>
            <p:spPr>
              <a:xfrm>
                <a:off x="4538788" y="3541633"/>
                <a:ext cx="1315985" cy="0"/>
              </a:xfrm>
              <a:prstGeom prst="straightConnector1">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13" name="Rectangle 112"/>
              <p:cNvSpPr/>
              <p:nvPr/>
            </p:nvSpPr>
            <p:spPr>
              <a:xfrm>
                <a:off x="3643410" y="3258359"/>
                <a:ext cx="842900" cy="56605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r"/>
                <a:r>
                  <a:rPr lang="en-US" sz="1600" b="1" dirty="0" smtClean="0">
                    <a:solidFill>
                      <a:srgbClr val="000000"/>
                    </a:solidFill>
                    <a:ea typeface="Calibri"/>
                    <a:cs typeface="Times New Roman"/>
                  </a:rPr>
                  <a:t>Unidentified</a:t>
                </a:r>
                <a:endParaRPr lang="en-US" sz="1600" b="1" dirty="0">
                  <a:solidFill>
                    <a:prstClr val="white"/>
                  </a:solidFill>
                  <a:ea typeface="Calibri"/>
                  <a:cs typeface="Times New Roman"/>
                </a:endParaRPr>
              </a:p>
            </p:txBody>
          </p:sp>
        </p:grpSp>
        <p:cxnSp>
          <p:nvCxnSpPr>
            <p:cNvPr id="141" name="Straight Connector 140"/>
            <p:cNvCxnSpPr>
              <a:cxnSpLocks noChangeAspect="1"/>
            </p:cNvCxnSpPr>
            <p:nvPr/>
          </p:nvCxnSpPr>
          <p:spPr>
            <a:xfrm>
              <a:off x="5997986" y="2358502"/>
              <a:ext cx="274320" cy="308498"/>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2" name="Straight Connector 141"/>
            <p:cNvCxnSpPr>
              <a:cxnSpLocks noChangeAspect="1"/>
            </p:cNvCxnSpPr>
            <p:nvPr/>
          </p:nvCxnSpPr>
          <p:spPr>
            <a:xfrm>
              <a:off x="5481943" y="2365897"/>
              <a:ext cx="274320" cy="308498"/>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sp>
          <p:nvSpPr>
            <p:cNvPr id="143" name="Rectangle 142"/>
            <p:cNvSpPr/>
            <p:nvPr/>
          </p:nvSpPr>
          <p:spPr>
            <a:xfrm rot="2880000">
              <a:off x="4649542" y="1740774"/>
              <a:ext cx="982224" cy="44108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r"/>
              <a:r>
                <a:rPr lang="en-US" sz="1400" b="1" dirty="0" smtClean="0">
                  <a:solidFill>
                    <a:srgbClr val="000000"/>
                  </a:solidFill>
                  <a:ea typeface="Calibri"/>
                  <a:cs typeface="Times New Roman"/>
                </a:rPr>
                <a:t>Ambiguous</a:t>
              </a:r>
              <a:endParaRPr lang="en-US" sz="1400" b="1" dirty="0">
                <a:solidFill>
                  <a:prstClr val="white"/>
                </a:solidFill>
                <a:ea typeface="Calibri"/>
                <a:cs typeface="Times New Roman"/>
              </a:endParaRPr>
            </a:p>
          </p:txBody>
        </p:sp>
        <p:sp>
          <p:nvSpPr>
            <p:cNvPr id="157" name="Rectangle 156"/>
            <p:cNvSpPr/>
            <p:nvPr/>
          </p:nvSpPr>
          <p:spPr>
            <a:xfrm rot="2880000">
              <a:off x="5167066" y="1743385"/>
              <a:ext cx="982224" cy="44108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r"/>
              <a:r>
                <a:rPr lang="en-US" sz="1400" b="1" dirty="0" smtClean="0">
                  <a:solidFill>
                    <a:srgbClr val="000000"/>
                  </a:solidFill>
                  <a:ea typeface="Calibri"/>
                  <a:cs typeface="Times New Roman"/>
                </a:rPr>
                <a:t>Obsolete</a:t>
              </a:r>
              <a:endParaRPr lang="en-US" sz="1400" b="1" dirty="0">
                <a:solidFill>
                  <a:prstClr val="white"/>
                </a:solidFill>
                <a:ea typeface="Calibri"/>
                <a:cs typeface="Times New Roman"/>
              </a:endParaRPr>
            </a:p>
          </p:txBody>
        </p:sp>
        <p:cxnSp>
          <p:nvCxnSpPr>
            <p:cNvPr id="189" name="Straight Connector 188"/>
            <p:cNvCxnSpPr>
              <a:cxnSpLocks noChangeAspect="1"/>
            </p:cNvCxnSpPr>
            <p:nvPr/>
          </p:nvCxnSpPr>
          <p:spPr>
            <a:xfrm rot="-5520000">
              <a:off x="5003503" y="5834099"/>
              <a:ext cx="274320" cy="308498"/>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sp>
          <p:nvSpPr>
            <p:cNvPr id="190" name="Rectangle 189"/>
            <p:cNvSpPr/>
            <p:nvPr/>
          </p:nvSpPr>
          <p:spPr>
            <a:xfrm>
              <a:off x="2885030" y="6019800"/>
              <a:ext cx="2064617" cy="44108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r"/>
              <a:r>
                <a:rPr lang="en-US" sz="1400" b="1" dirty="0" smtClean="0">
                  <a:solidFill>
                    <a:srgbClr val="000000"/>
                  </a:solidFill>
                  <a:ea typeface="Calibri"/>
                  <a:cs typeface="Times New Roman"/>
                </a:rPr>
                <a:t>Error but Not Detected</a:t>
              </a:r>
              <a:endParaRPr lang="en-US" sz="1400" b="1" dirty="0">
                <a:solidFill>
                  <a:prstClr val="white"/>
                </a:solidFill>
                <a:ea typeface="Calibri"/>
                <a:cs typeface="Times New Roman"/>
              </a:endParaRPr>
            </a:p>
          </p:txBody>
        </p:sp>
        <p:cxnSp>
          <p:nvCxnSpPr>
            <p:cNvPr id="196" name="Straight Arrow Connector 195"/>
            <p:cNvCxnSpPr>
              <a:cxnSpLocks noChangeAspect="1"/>
            </p:cNvCxnSpPr>
            <p:nvPr/>
          </p:nvCxnSpPr>
          <p:spPr>
            <a:xfrm>
              <a:off x="4131660" y="5833009"/>
              <a:ext cx="1828801" cy="0"/>
            </a:xfrm>
            <a:prstGeom prst="straightConnector1">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97" name="Rectangle 196"/>
            <p:cNvSpPr/>
            <p:nvPr/>
          </p:nvSpPr>
          <p:spPr>
            <a:xfrm>
              <a:off x="2939607" y="5607329"/>
              <a:ext cx="1173650" cy="44108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r"/>
              <a:r>
                <a:rPr lang="en-US" sz="1600" b="1" dirty="0" smtClean="0">
                  <a:solidFill>
                    <a:srgbClr val="000000"/>
                  </a:solidFill>
                  <a:ea typeface="Calibri"/>
                  <a:cs typeface="Times New Roman"/>
                </a:rPr>
                <a:t>Type-2 Error</a:t>
              </a:r>
              <a:endParaRPr lang="en-US" sz="1600" b="1" dirty="0">
                <a:solidFill>
                  <a:prstClr val="white"/>
                </a:solidFill>
                <a:ea typeface="Calibri"/>
                <a:cs typeface="Times New Roman"/>
              </a:endParaRPr>
            </a:p>
          </p:txBody>
        </p:sp>
        <p:cxnSp>
          <p:nvCxnSpPr>
            <p:cNvPr id="198" name="Straight Connector 197"/>
            <p:cNvCxnSpPr>
              <a:cxnSpLocks noChangeAspect="1"/>
            </p:cNvCxnSpPr>
            <p:nvPr/>
          </p:nvCxnSpPr>
          <p:spPr>
            <a:xfrm rot="-5520000">
              <a:off x="5756160" y="4990881"/>
              <a:ext cx="274320" cy="308498"/>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sp>
          <p:nvSpPr>
            <p:cNvPr id="199" name="Rectangle 198"/>
            <p:cNvSpPr/>
            <p:nvPr/>
          </p:nvSpPr>
          <p:spPr>
            <a:xfrm>
              <a:off x="3537403" y="5066763"/>
              <a:ext cx="2158284" cy="44108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r"/>
              <a:r>
                <a:rPr lang="en-US" sz="1400" b="1" dirty="0" smtClean="0">
                  <a:solidFill>
                    <a:srgbClr val="000000"/>
                  </a:solidFill>
                  <a:ea typeface="Calibri"/>
                  <a:cs typeface="Times New Roman"/>
                </a:rPr>
                <a:t>No Error but Error Detected</a:t>
              </a:r>
              <a:endParaRPr lang="en-US" sz="1400" b="1" dirty="0">
                <a:solidFill>
                  <a:prstClr val="white"/>
                </a:solidFill>
                <a:ea typeface="Calibri"/>
                <a:cs typeface="Times New Roman"/>
              </a:endParaRPr>
            </a:p>
          </p:txBody>
        </p:sp>
        <p:cxnSp>
          <p:nvCxnSpPr>
            <p:cNvPr id="200" name="Straight Arrow Connector 199"/>
            <p:cNvCxnSpPr>
              <a:cxnSpLocks noChangeAspect="1"/>
            </p:cNvCxnSpPr>
            <p:nvPr/>
          </p:nvCxnSpPr>
          <p:spPr>
            <a:xfrm>
              <a:off x="4884317" y="4989791"/>
              <a:ext cx="1828801" cy="0"/>
            </a:xfrm>
            <a:prstGeom prst="straightConnector1">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01" name="Rectangle 200"/>
            <p:cNvSpPr/>
            <p:nvPr/>
          </p:nvSpPr>
          <p:spPr>
            <a:xfrm>
              <a:off x="3692264" y="4765195"/>
              <a:ext cx="1173650" cy="44108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r"/>
              <a:r>
                <a:rPr lang="en-US" sz="1600" b="1" dirty="0" smtClean="0">
                  <a:solidFill>
                    <a:srgbClr val="000000"/>
                  </a:solidFill>
                  <a:ea typeface="Calibri"/>
                  <a:cs typeface="Times New Roman"/>
                </a:rPr>
                <a:t>Type-1 Error</a:t>
              </a:r>
              <a:endParaRPr lang="en-US" sz="1600" b="1" dirty="0">
                <a:solidFill>
                  <a:prstClr val="white"/>
                </a:solidFill>
                <a:ea typeface="Calibri"/>
                <a:cs typeface="Times New Roman"/>
              </a:endParaRPr>
            </a:p>
          </p:txBody>
        </p:sp>
        <p:cxnSp>
          <p:nvCxnSpPr>
            <p:cNvPr id="202" name="Straight Arrow Connector 201"/>
            <p:cNvCxnSpPr>
              <a:cxnSpLocks noChangeAspect="1"/>
            </p:cNvCxnSpPr>
            <p:nvPr/>
          </p:nvCxnSpPr>
          <p:spPr>
            <a:xfrm>
              <a:off x="5353322" y="4441354"/>
              <a:ext cx="1828801" cy="0"/>
            </a:xfrm>
            <a:prstGeom prst="straightConnector1">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03" name="Rectangle 202"/>
            <p:cNvSpPr/>
            <p:nvPr/>
          </p:nvSpPr>
          <p:spPr>
            <a:xfrm>
              <a:off x="1992387" y="4216758"/>
              <a:ext cx="3342532" cy="44108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r"/>
              <a:r>
                <a:rPr lang="en-US" sz="1600" b="1" dirty="0" smtClean="0">
                  <a:solidFill>
                    <a:srgbClr val="000000"/>
                  </a:solidFill>
                  <a:ea typeface="Calibri"/>
                  <a:cs typeface="Times New Roman"/>
                </a:rPr>
                <a:t>Failure of Audit Process Elements</a:t>
              </a:r>
              <a:endParaRPr lang="en-US" sz="1600" b="1" dirty="0">
                <a:solidFill>
                  <a:prstClr val="white"/>
                </a:solidFill>
                <a:ea typeface="Calibri"/>
                <a:cs typeface="Times New Roman"/>
              </a:endParaRPr>
            </a:p>
          </p:txBody>
        </p:sp>
        <p:grpSp>
          <p:nvGrpSpPr>
            <p:cNvPr id="204" name="Group 203"/>
            <p:cNvGrpSpPr/>
            <p:nvPr/>
          </p:nvGrpSpPr>
          <p:grpSpPr>
            <a:xfrm>
              <a:off x="15188" y="2924590"/>
              <a:ext cx="3478443" cy="960534"/>
              <a:chOff x="3343396" y="3067097"/>
              <a:chExt cx="2503048" cy="700930"/>
            </a:xfrm>
          </p:grpSpPr>
          <p:sp>
            <p:nvSpPr>
              <p:cNvPr id="205" name="Rectangle 204"/>
              <p:cNvSpPr/>
              <p:nvPr/>
            </p:nvSpPr>
            <p:spPr>
              <a:xfrm>
                <a:off x="3343396" y="3067097"/>
                <a:ext cx="925079" cy="3218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r"/>
                <a:r>
                  <a:rPr lang="en-US" sz="1600" b="1" dirty="0" smtClean="0">
                    <a:solidFill>
                      <a:srgbClr val="000000"/>
                    </a:solidFill>
                    <a:ea typeface="Calibri"/>
                    <a:cs typeface="Times New Roman"/>
                  </a:rPr>
                  <a:t>Auditor Failure</a:t>
                </a:r>
                <a:endParaRPr lang="en-US" sz="1600" b="1" dirty="0">
                  <a:solidFill>
                    <a:prstClr val="white"/>
                  </a:solidFill>
                  <a:ea typeface="Calibri"/>
                  <a:cs typeface="Times New Roman"/>
                </a:endParaRPr>
              </a:p>
            </p:txBody>
          </p:sp>
          <p:cxnSp>
            <p:nvCxnSpPr>
              <p:cNvPr id="206" name="Straight Arrow Connector 205"/>
              <p:cNvCxnSpPr>
                <a:cxnSpLocks noChangeAspect="1"/>
              </p:cNvCxnSpPr>
              <p:nvPr/>
            </p:nvCxnSpPr>
            <p:spPr>
              <a:xfrm>
                <a:off x="4301692" y="3245632"/>
                <a:ext cx="1315985" cy="0"/>
              </a:xfrm>
              <a:prstGeom prst="straightConnector1">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09" name="Straight Arrow Connector 208"/>
              <p:cNvCxnSpPr>
                <a:cxnSpLocks noChangeAspect="1"/>
              </p:cNvCxnSpPr>
              <p:nvPr/>
            </p:nvCxnSpPr>
            <p:spPr>
              <a:xfrm>
                <a:off x="4530459" y="3507847"/>
                <a:ext cx="1315985" cy="0"/>
              </a:xfrm>
              <a:prstGeom prst="straightConnector1">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10" name="Rectangle 209"/>
              <p:cNvSpPr/>
              <p:nvPr/>
            </p:nvSpPr>
            <p:spPr>
              <a:xfrm>
                <a:off x="3371199" y="3333569"/>
                <a:ext cx="1124378" cy="43445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r">
                  <a:lnSpc>
                    <a:spcPts val="1600"/>
                  </a:lnSpc>
                </a:pPr>
                <a:r>
                  <a:rPr lang="en-US" sz="1600" b="1" dirty="0" smtClean="0">
                    <a:solidFill>
                      <a:srgbClr val="000000"/>
                    </a:solidFill>
                    <a:ea typeface="Calibri"/>
                    <a:cs typeface="Times New Roman"/>
                  </a:rPr>
                  <a:t>Failure of Other Resources</a:t>
                </a:r>
                <a:endParaRPr lang="en-US" sz="1600" b="1" dirty="0">
                  <a:solidFill>
                    <a:prstClr val="white"/>
                  </a:solidFill>
                  <a:ea typeface="Calibri"/>
                  <a:cs typeface="Times New Roman"/>
                </a:endParaRPr>
              </a:p>
            </p:txBody>
          </p:sp>
        </p:grpSp>
        <p:cxnSp>
          <p:nvCxnSpPr>
            <p:cNvPr id="211" name="Straight Connector 210"/>
            <p:cNvCxnSpPr>
              <a:cxnSpLocks noChangeAspect="1"/>
            </p:cNvCxnSpPr>
            <p:nvPr/>
          </p:nvCxnSpPr>
          <p:spPr>
            <a:xfrm>
              <a:off x="2152735" y="2855643"/>
              <a:ext cx="274320" cy="308498"/>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2" name="Straight Connector 211"/>
            <p:cNvCxnSpPr>
              <a:cxnSpLocks noChangeAspect="1"/>
            </p:cNvCxnSpPr>
            <p:nvPr/>
          </p:nvCxnSpPr>
          <p:spPr>
            <a:xfrm>
              <a:off x="1561616" y="2863038"/>
              <a:ext cx="274320" cy="308498"/>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sp>
          <p:nvSpPr>
            <p:cNvPr id="213" name="Rectangle 212"/>
            <p:cNvSpPr/>
            <p:nvPr/>
          </p:nvSpPr>
          <p:spPr>
            <a:xfrm rot="2880000">
              <a:off x="-15005" y="1926927"/>
              <a:ext cx="1846875" cy="44108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r"/>
              <a:r>
                <a:rPr lang="en-US" sz="1400" b="1" dirty="0" smtClean="0">
                  <a:solidFill>
                    <a:srgbClr val="000000"/>
                  </a:solidFill>
                  <a:ea typeface="Calibri"/>
                  <a:cs typeface="Times New Roman"/>
                </a:rPr>
                <a:t>Auditor Unqualified</a:t>
              </a:r>
              <a:endParaRPr lang="en-US" sz="1400" b="1" dirty="0">
                <a:solidFill>
                  <a:prstClr val="white"/>
                </a:solidFill>
                <a:ea typeface="Calibri"/>
                <a:cs typeface="Times New Roman"/>
              </a:endParaRPr>
            </a:p>
          </p:txBody>
        </p:sp>
        <p:sp>
          <p:nvSpPr>
            <p:cNvPr id="214" name="Rectangle 213"/>
            <p:cNvSpPr/>
            <p:nvPr/>
          </p:nvSpPr>
          <p:spPr>
            <a:xfrm rot="2880000">
              <a:off x="678173" y="1978893"/>
              <a:ext cx="1741836" cy="44108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r"/>
              <a:r>
                <a:rPr lang="en-US" sz="1400" b="1" dirty="0" smtClean="0">
                  <a:solidFill>
                    <a:srgbClr val="000000"/>
                  </a:solidFill>
                  <a:ea typeface="Calibri"/>
                  <a:cs typeface="Times New Roman"/>
                </a:rPr>
                <a:t>Auditor Incompetent</a:t>
              </a:r>
              <a:endParaRPr lang="en-US" sz="1400" b="1" dirty="0">
                <a:solidFill>
                  <a:prstClr val="white"/>
                </a:solidFill>
                <a:ea typeface="Calibri"/>
                <a:cs typeface="Times New Roman"/>
              </a:endParaRPr>
            </a:p>
          </p:txBody>
        </p:sp>
      </p:grpSp>
    </p:spTree>
    <p:extLst>
      <p:ext uri="{BB962C8B-B14F-4D97-AF65-F5344CB8AC3E}">
        <p14:creationId xmlns:p14="http://schemas.microsoft.com/office/powerpoint/2010/main" val="62289013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2032"/>
            <a:ext cx="8229600" cy="639762"/>
          </a:xfrm>
        </p:spPr>
        <p:txBody>
          <a:bodyPr>
            <a:normAutofit/>
          </a:bodyPr>
          <a:lstStyle/>
          <a:p>
            <a:pPr algn="l"/>
            <a:r>
              <a:rPr lang="en-US" sz="2800" b="1" dirty="0" smtClean="0">
                <a:solidFill>
                  <a:srgbClr val="FF0000"/>
                </a:solidFill>
                <a:effectLst>
                  <a:outerShdw blurRad="38100" dist="38100" dir="2700000" algn="tl">
                    <a:srgbClr val="000000">
                      <a:alpha val="43137"/>
                    </a:srgbClr>
                  </a:outerShdw>
                </a:effectLst>
              </a:rPr>
              <a:t> </a:t>
            </a:r>
            <a:r>
              <a:rPr lang="en-US" sz="2800" b="1" dirty="0">
                <a:solidFill>
                  <a:srgbClr val="FF0000"/>
                </a:solidFill>
                <a:effectLst>
                  <a:outerShdw blurRad="38100" dist="38100" dir="2700000" algn="tl">
                    <a:srgbClr val="000000">
                      <a:alpha val="43137"/>
                    </a:srgbClr>
                  </a:outerShdw>
                </a:effectLst>
              </a:rPr>
              <a:t>FTA Example </a:t>
            </a:r>
            <a:r>
              <a:rPr lang="en-US" sz="2800" b="1" dirty="0" smtClean="0">
                <a:solidFill>
                  <a:srgbClr val="FF0000"/>
                </a:solidFill>
                <a:effectLst>
                  <a:outerShdw blurRad="38100" dist="38100" dir="2700000" algn="tl">
                    <a:srgbClr val="000000">
                      <a:alpha val="43137"/>
                    </a:srgbClr>
                  </a:outerShdw>
                </a:effectLst>
              </a:rPr>
              <a:t>2  … 1/2</a:t>
            </a:r>
            <a:endParaRPr lang="en-US" sz="2800" b="1" dirty="0">
              <a:solidFill>
                <a:srgbClr val="FF0000"/>
              </a:solidFill>
              <a:effectLst>
                <a:outerShdw blurRad="38100" dist="38100" dir="2700000" algn="tl">
                  <a:srgbClr val="000000">
                    <a:alpha val="43137"/>
                  </a:srgbClr>
                </a:outerShdw>
              </a:effectLst>
            </a:endParaRPr>
          </a:p>
        </p:txBody>
      </p:sp>
      <p:sp>
        <p:nvSpPr>
          <p:cNvPr id="4" name="Content Placeholder 3"/>
          <p:cNvSpPr>
            <a:spLocks noGrp="1"/>
          </p:cNvSpPr>
          <p:nvPr>
            <p:ph idx="1"/>
          </p:nvPr>
        </p:nvSpPr>
        <p:spPr>
          <a:xfrm>
            <a:off x="76200" y="755251"/>
            <a:ext cx="8229600" cy="1371600"/>
          </a:xfrm>
        </p:spPr>
        <p:txBody>
          <a:bodyPr>
            <a:normAutofit/>
          </a:bodyPr>
          <a:lstStyle/>
          <a:p>
            <a:pPr marL="228600" indent="-228600"/>
            <a:r>
              <a:rPr lang="en-US" sz="2400" b="1" dirty="0" smtClean="0">
                <a:solidFill>
                  <a:srgbClr val="0000FF"/>
                </a:solidFill>
              </a:rPr>
              <a:t>Project</a:t>
            </a:r>
            <a:r>
              <a:rPr lang="en-US" sz="2400" dirty="0" smtClean="0"/>
              <a:t>: New Commercial Plane</a:t>
            </a:r>
          </a:p>
          <a:p>
            <a:pPr marL="228600" indent="-228600"/>
            <a:r>
              <a:rPr lang="en-US" sz="2400" b="1" dirty="0" smtClean="0">
                <a:solidFill>
                  <a:srgbClr val="0000FF"/>
                </a:solidFill>
              </a:rPr>
              <a:t>Deliverable:</a:t>
            </a:r>
            <a:r>
              <a:rPr lang="en-US" sz="2400" dirty="0" smtClean="0"/>
              <a:t> Evacuation Chute</a:t>
            </a:r>
          </a:p>
          <a:p>
            <a:pPr marL="228600" indent="-228600"/>
            <a:r>
              <a:rPr lang="en-US" sz="2400" b="1" dirty="0" smtClean="0">
                <a:solidFill>
                  <a:srgbClr val="0000FF"/>
                </a:solidFill>
              </a:rPr>
              <a:t>Problem</a:t>
            </a:r>
            <a:r>
              <a:rPr lang="en-US" sz="2400" dirty="0" smtClean="0"/>
              <a:t>: Failure of Auto-Deployment</a:t>
            </a:r>
            <a:endParaRPr lang="en-US" sz="2400" dirty="0"/>
          </a:p>
        </p:txBody>
      </p: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21</a:t>
            </a:fld>
            <a:endParaRPr lang="en-US" b="1" dirty="0">
              <a:solidFill>
                <a:prstClr val="black"/>
              </a:solidFill>
            </a:endParaRPr>
          </a:p>
        </p:txBody>
      </p:sp>
      <p:pic>
        <p:nvPicPr>
          <p:cNvPr id="50" name="Picture 2" descr="http://upload.wikimedia.org/wikipedia/commons/7/75/Emergency_exit_slid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17400" y="2498858"/>
            <a:ext cx="4689399" cy="3063742"/>
          </a:xfrm>
          <a:prstGeom prst="rect">
            <a:avLst/>
          </a:prstGeom>
          <a:noFill/>
          <a:extLst>
            <a:ext uri="{909E8E84-426E-40DD-AFC4-6F175D3DCCD1}">
              <a14:hiddenFill xmlns:a14="http://schemas.microsoft.com/office/drawing/2010/main">
                <a:solidFill>
                  <a:srgbClr val="FFFFFF"/>
                </a:solidFill>
              </a14:hiddenFill>
            </a:ext>
          </a:extLst>
        </p:spPr>
      </p:pic>
      <p:cxnSp>
        <p:nvCxnSpPr>
          <p:cNvPr id="56" name="Straight Connector 55"/>
          <p:cNvCxnSpPr/>
          <p:nvPr/>
        </p:nvCxnSpPr>
        <p:spPr>
          <a:xfrm>
            <a:off x="-13855" y="645696"/>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5" name="Footer Placeholder 4"/>
          <p:cNvSpPr>
            <a:spLocks noGrp="1"/>
          </p:cNvSpPr>
          <p:nvPr>
            <p:ph type="ftr" sz="quarter" idx="11"/>
          </p:nvPr>
        </p:nvSpPr>
        <p:spPr/>
        <p:txBody>
          <a:bodyPr/>
          <a:lstStyle/>
          <a:p>
            <a:r>
              <a:rPr lang="en-US" dirty="0" err="1" smtClean="0"/>
              <a:t>MEhsanSaeed</a:t>
            </a:r>
            <a:endParaRPr lang="en-US" dirty="0"/>
          </a:p>
        </p:txBody>
      </p:sp>
    </p:spTree>
    <p:extLst>
      <p:ext uri="{BB962C8B-B14F-4D97-AF65-F5344CB8AC3E}">
        <p14:creationId xmlns:p14="http://schemas.microsoft.com/office/powerpoint/2010/main" val="29652694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2032"/>
            <a:ext cx="8229600" cy="639762"/>
          </a:xfrm>
        </p:spPr>
        <p:txBody>
          <a:bodyPr>
            <a:normAutofit/>
          </a:bodyPr>
          <a:lstStyle/>
          <a:p>
            <a:pPr algn="l"/>
            <a:r>
              <a:rPr lang="en-US" sz="2800" b="1" dirty="0" smtClean="0">
                <a:solidFill>
                  <a:srgbClr val="FF0000"/>
                </a:solidFill>
                <a:effectLst>
                  <a:outerShdw blurRad="38100" dist="38100" dir="2700000" algn="tl">
                    <a:srgbClr val="000000">
                      <a:alpha val="43137"/>
                    </a:srgbClr>
                  </a:outerShdw>
                </a:effectLst>
              </a:rPr>
              <a:t> </a:t>
            </a:r>
            <a:r>
              <a:rPr lang="en-US" sz="2800" b="1" dirty="0">
                <a:solidFill>
                  <a:srgbClr val="FF0000"/>
                </a:solidFill>
                <a:effectLst>
                  <a:outerShdw blurRad="38100" dist="38100" dir="2700000" algn="tl">
                    <a:srgbClr val="000000">
                      <a:alpha val="43137"/>
                    </a:srgbClr>
                  </a:outerShdw>
                </a:effectLst>
              </a:rPr>
              <a:t>FTA Example 2  … </a:t>
            </a:r>
            <a:r>
              <a:rPr lang="en-US" sz="2800" b="1" dirty="0" smtClean="0">
                <a:solidFill>
                  <a:srgbClr val="FF0000"/>
                </a:solidFill>
                <a:effectLst>
                  <a:outerShdw blurRad="38100" dist="38100" dir="2700000" algn="tl">
                    <a:srgbClr val="000000">
                      <a:alpha val="43137"/>
                    </a:srgbClr>
                  </a:outerShdw>
                </a:effectLst>
              </a:rPr>
              <a:t>2/2</a:t>
            </a:r>
            <a:endParaRPr lang="en-US" sz="2800" b="1" dirty="0">
              <a:solidFill>
                <a:srgbClr val="FF0000"/>
              </a:solidFill>
              <a:effectLst>
                <a:outerShdw blurRad="38100" dist="38100" dir="2700000" algn="tl">
                  <a:srgbClr val="000000">
                    <a:alpha val="43137"/>
                  </a:srgbClr>
                </a:outerShdw>
              </a:effectLst>
            </a:endParaRPr>
          </a:p>
        </p:txBody>
      </p:sp>
      <p:sp>
        <p:nvSpPr>
          <p:cNvPr id="4" name="Content Placeholder 3"/>
          <p:cNvSpPr>
            <a:spLocks noGrp="1"/>
          </p:cNvSpPr>
          <p:nvPr>
            <p:ph idx="1"/>
          </p:nvPr>
        </p:nvSpPr>
        <p:spPr>
          <a:xfrm>
            <a:off x="76200" y="685801"/>
            <a:ext cx="8229600" cy="1371600"/>
          </a:xfrm>
        </p:spPr>
        <p:txBody>
          <a:bodyPr>
            <a:normAutofit/>
          </a:bodyPr>
          <a:lstStyle/>
          <a:p>
            <a:pPr marL="228600" indent="-228600"/>
            <a:r>
              <a:rPr lang="en-US" sz="2400" b="1" dirty="0" smtClean="0">
                <a:solidFill>
                  <a:srgbClr val="0000FF"/>
                </a:solidFill>
              </a:rPr>
              <a:t>Project</a:t>
            </a:r>
            <a:r>
              <a:rPr lang="en-US" sz="2400" dirty="0" smtClean="0"/>
              <a:t>: New Commercial Plane</a:t>
            </a:r>
          </a:p>
          <a:p>
            <a:pPr marL="228600" indent="-228600"/>
            <a:r>
              <a:rPr lang="en-US" sz="2400" b="1" dirty="0" smtClean="0">
                <a:solidFill>
                  <a:srgbClr val="0000FF"/>
                </a:solidFill>
              </a:rPr>
              <a:t>Deliverable:</a:t>
            </a:r>
            <a:r>
              <a:rPr lang="en-US" sz="2400" dirty="0" smtClean="0"/>
              <a:t> Evacuation Chute</a:t>
            </a:r>
          </a:p>
          <a:p>
            <a:pPr marL="228600" indent="-228600"/>
            <a:r>
              <a:rPr lang="en-US" sz="2400" b="1" dirty="0" smtClean="0">
                <a:solidFill>
                  <a:srgbClr val="0000FF"/>
                </a:solidFill>
              </a:rPr>
              <a:t>Problem</a:t>
            </a:r>
            <a:r>
              <a:rPr lang="en-US" sz="2400" dirty="0" smtClean="0"/>
              <a:t>: Failure of Auto-Deployment</a:t>
            </a:r>
            <a:endParaRPr lang="en-US" sz="2400" dirty="0"/>
          </a:p>
        </p:txBody>
      </p: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22</a:t>
            </a:fld>
            <a:endParaRPr lang="en-US" b="1" dirty="0">
              <a:solidFill>
                <a:prstClr val="black"/>
              </a:solidFill>
            </a:endParaRPr>
          </a:p>
        </p:txBody>
      </p:sp>
      <p:cxnSp>
        <p:nvCxnSpPr>
          <p:cNvPr id="6" name="Straight Connector 5"/>
          <p:cNvCxnSpPr/>
          <p:nvPr/>
        </p:nvCxnSpPr>
        <p:spPr>
          <a:xfrm>
            <a:off x="-13855" y="649704"/>
            <a:ext cx="338328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Rectangle 6"/>
          <p:cNvSpPr>
            <a:spLocks noChangeAspect="1"/>
          </p:cNvSpPr>
          <p:nvPr/>
        </p:nvSpPr>
        <p:spPr>
          <a:xfrm>
            <a:off x="6370320" y="533400"/>
            <a:ext cx="1554480" cy="838200"/>
          </a:xfrm>
          <a:prstGeom prst="rect">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2200"/>
              </a:lnSpc>
            </a:pPr>
            <a:r>
              <a:rPr lang="en-US" sz="2000" b="1" dirty="0" smtClean="0">
                <a:solidFill>
                  <a:prstClr val="white"/>
                </a:solidFill>
                <a:effectLst>
                  <a:outerShdw blurRad="38100" dist="38100" dir="2700000" algn="tl">
                    <a:srgbClr val="000000">
                      <a:alpha val="43137"/>
                    </a:srgbClr>
                  </a:outerShdw>
                </a:effectLst>
              </a:rPr>
              <a:t>Auto- </a:t>
            </a:r>
            <a:r>
              <a:rPr lang="en-US" sz="2000" b="1" dirty="0">
                <a:solidFill>
                  <a:prstClr val="white"/>
                </a:solidFill>
                <a:effectLst>
                  <a:outerShdw blurRad="38100" dist="38100" dir="2700000" algn="tl">
                    <a:srgbClr val="000000">
                      <a:alpha val="43137"/>
                    </a:srgbClr>
                  </a:outerShdw>
                </a:effectLst>
              </a:rPr>
              <a:t>Deployment </a:t>
            </a:r>
            <a:r>
              <a:rPr lang="en-US" sz="2000" b="1" dirty="0" smtClean="0">
                <a:solidFill>
                  <a:prstClr val="white"/>
                </a:solidFill>
                <a:effectLst>
                  <a:outerShdw blurRad="38100" dist="38100" dir="2700000" algn="tl">
                    <a:srgbClr val="000000">
                      <a:alpha val="43137"/>
                    </a:srgbClr>
                  </a:outerShdw>
                </a:effectLst>
              </a:rPr>
              <a:t>Failure</a:t>
            </a:r>
            <a:endParaRPr lang="en-US" sz="2000" b="1" dirty="0">
              <a:solidFill>
                <a:prstClr val="white"/>
              </a:solidFill>
              <a:effectLst>
                <a:outerShdw blurRad="38100" dist="38100" dir="2700000" algn="tl">
                  <a:srgbClr val="000000">
                    <a:alpha val="43137"/>
                  </a:srgbClr>
                </a:outerShdw>
              </a:effectLst>
            </a:endParaRPr>
          </a:p>
        </p:txBody>
      </p:sp>
      <p:sp>
        <p:nvSpPr>
          <p:cNvPr id="8" name="Rectangle 7"/>
          <p:cNvSpPr>
            <a:spLocks noChangeAspect="1"/>
          </p:cNvSpPr>
          <p:nvPr/>
        </p:nvSpPr>
        <p:spPr>
          <a:xfrm>
            <a:off x="6930992" y="2675098"/>
            <a:ext cx="1005840" cy="673911"/>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2200"/>
              </a:lnSpc>
            </a:pPr>
            <a:r>
              <a:rPr lang="en-US" sz="2000" b="1" dirty="0" err="1" smtClean="0">
                <a:solidFill>
                  <a:prstClr val="black"/>
                </a:solidFill>
              </a:rPr>
              <a:t>Mech</a:t>
            </a:r>
            <a:r>
              <a:rPr lang="en-US" sz="2000" b="1" dirty="0" smtClean="0">
                <a:solidFill>
                  <a:prstClr val="black"/>
                </a:solidFill>
              </a:rPr>
              <a:t> Failure</a:t>
            </a:r>
            <a:endParaRPr lang="en-US" sz="2000" b="1" dirty="0">
              <a:solidFill>
                <a:prstClr val="black"/>
              </a:solidFill>
            </a:endParaRPr>
          </a:p>
        </p:txBody>
      </p:sp>
      <p:cxnSp>
        <p:nvCxnSpPr>
          <p:cNvPr id="9" name="Elbow Connector 8"/>
          <p:cNvCxnSpPr>
            <a:stCxn id="8" idx="0"/>
            <a:endCxn id="7" idx="2"/>
          </p:cNvCxnSpPr>
          <p:nvPr/>
        </p:nvCxnSpPr>
        <p:spPr>
          <a:xfrm rot="16200000" flipV="1">
            <a:off x="6638987" y="1880173"/>
            <a:ext cx="1303498" cy="286352"/>
          </a:xfrm>
          <a:prstGeom prst="bentConnector3">
            <a:avLst>
              <a:gd name="adj1" fmla="val 40445"/>
            </a:avLst>
          </a:prstGeom>
          <a:ln w="19050">
            <a:solidFill>
              <a:srgbClr val="FF0000"/>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10" name="Rectangle 9"/>
          <p:cNvSpPr>
            <a:spLocks noChangeAspect="1"/>
          </p:cNvSpPr>
          <p:nvPr/>
        </p:nvSpPr>
        <p:spPr>
          <a:xfrm>
            <a:off x="1280160" y="2675098"/>
            <a:ext cx="1005840" cy="673911"/>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2200"/>
              </a:lnSpc>
            </a:pPr>
            <a:r>
              <a:rPr lang="en-US" sz="2000" b="1" dirty="0" smtClean="0">
                <a:solidFill>
                  <a:prstClr val="black"/>
                </a:solidFill>
              </a:rPr>
              <a:t>Power Failure</a:t>
            </a:r>
            <a:endParaRPr lang="en-US" sz="2000" b="1" dirty="0">
              <a:solidFill>
                <a:prstClr val="black"/>
              </a:solidFill>
            </a:endParaRPr>
          </a:p>
        </p:txBody>
      </p:sp>
      <p:cxnSp>
        <p:nvCxnSpPr>
          <p:cNvPr id="11" name="Elbow Connector 10"/>
          <p:cNvCxnSpPr>
            <a:stCxn id="7" idx="2"/>
            <a:endCxn id="10" idx="0"/>
          </p:cNvCxnSpPr>
          <p:nvPr/>
        </p:nvCxnSpPr>
        <p:spPr>
          <a:xfrm rot="5400000">
            <a:off x="3813571" y="-658891"/>
            <a:ext cx="1303498" cy="5364480"/>
          </a:xfrm>
          <a:prstGeom prst="bentConnector3">
            <a:avLst>
              <a:gd name="adj1" fmla="val 59284"/>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2" name="Oval 11"/>
          <p:cNvSpPr>
            <a:spLocks noChangeAspect="1"/>
          </p:cNvSpPr>
          <p:nvPr/>
        </p:nvSpPr>
        <p:spPr>
          <a:xfrm>
            <a:off x="8073992" y="5346032"/>
            <a:ext cx="1005840" cy="673911"/>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2200"/>
              </a:lnSpc>
            </a:pPr>
            <a:r>
              <a:rPr lang="en-US" sz="1600" b="1" dirty="0" smtClean="0">
                <a:solidFill>
                  <a:prstClr val="black"/>
                </a:solidFill>
              </a:rPr>
              <a:t>Missing Part</a:t>
            </a:r>
            <a:endParaRPr lang="en-US" sz="1600" b="1" dirty="0">
              <a:solidFill>
                <a:prstClr val="black"/>
              </a:solidFill>
            </a:endParaRPr>
          </a:p>
        </p:txBody>
      </p:sp>
      <p:sp>
        <p:nvSpPr>
          <p:cNvPr id="13" name="Rectangle 12"/>
          <p:cNvSpPr>
            <a:spLocks noChangeAspect="1"/>
          </p:cNvSpPr>
          <p:nvPr/>
        </p:nvSpPr>
        <p:spPr>
          <a:xfrm>
            <a:off x="655320" y="4038600"/>
            <a:ext cx="1005840" cy="673911"/>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2200"/>
              </a:lnSpc>
            </a:pPr>
            <a:r>
              <a:rPr lang="en-US" sz="1600" b="1" dirty="0" smtClean="0">
                <a:solidFill>
                  <a:prstClr val="black"/>
                </a:solidFill>
              </a:rPr>
              <a:t>Gen Fault</a:t>
            </a:r>
            <a:endParaRPr lang="en-US" sz="1600" b="1" dirty="0">
              <a:solidFill>
                <a:prstClr val="black"/>
              </a:solidFill>
            </a:endParaRPr>
          </a:p>
        </p:txBody>
      </p:sp>
      <p:sp>
        <p:nvSpPr>
          <p:cNvPr id="14" name="Oval 13"/>
          <p:cNvSpPr>
            <a:spLocks noChangeAspect="1"/>
          </p:cNvSpPr>
          <p:nvPr/>
        </p:nvSpPr>
        <p:spPr>
          <a:xfrm>
            <a:off x="1889760" y="4038600"/>
            <a:ext cx="1005840" cy="673911"/>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2200"/>
              </a:lnSpc>
            </a:pPr>
            <a:r>
              <a:rPr lang="en-US" sz="1600" b="1" dirty="0" smtClean="0">
                <a:solidFill>
                  <a:prstClr val="black"/>
                </a:solidFill>
              </a:rPr>
              <a:t>Faulty Wiring</a:t>
            </a:r>
            <a:endParaRPr lang="en-US" sz="1600" b="1" dirty="0">
              <a:solidFill>
                <a:prstClr val="black"/>
              </a:solidFill>
            </a:endParaRPr>
          </a:p>
        </p:txBody>
      </p:sp>
      <p:sp>
        <p:nvSpPr>
          <p:cNvPr id="15" name="Rectangle 14"/>
          <p:cNvSpPr>
            <a:spLocks noChangeAspect="1"/>
          </p:cNvSpPr>
          <p:nvPr/>
        </p:nvSpPr>
        <p:spPr>
          <a:xfrm>
            <a:off x="4785360" y="4038600"/>
            <a:ext cx="1005840" cy="673911"/>
          </a:xfrm>
          <a:prstGeom prst="rect">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2200"/>
              </a:lnSpc>
            </a:pPr>
            <a:r>
              <a:rPr lang="en-US" sz="1600" b="1" dirty="0" smtClean="0">
                <a:solidFill>
                  <a:prstClr val="black"/>
                </a:solidFill>
              </a:rPr>
              <a:t>Faulty Signal</a:t>
            </a:r>
            <a:endParaRPr lang="en-US" sz="1600" b="1" dirty="0">
              <a:solidFill>
                <a:prstClr val="black"/>
              </a:solidFill>
            </a:endParaRPr>
          </a:p>
        </p:txBody>
      </p:sp>
      <p:cxnSp>
        <p:nvCxnSpPr>
          <p:cNvPr id="16" name="Elbow Connector 15"/>
          <p:cNvCxnSpPr>
            <a:stCxn id="10" idx="2"/>
            <a:endCxn id="13" idx="0"/>
          </p:cNvCxnSpPr>
          <p:nvPr/>
        </p:nvCxnSpPr>
        <p:spPr>
          <a:xfrm flipH="1">
            <a:off x="1158240" y="3349009"/>
            <a:ext cx="624840" cy="689591"/>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7" name="Elbow Connector 46"/>
          <p:cNvCxnSpPr>
            <a:stCxn id="10" idx="2"/>
          </p:cNvCxnSpPr>
          <p:nvPr/>
        </p:nvCxnSpPr>
        <p:spPr>
          <a:xfrm>
            <a:off x="1783080" y="3349009"/>
            <a:ext cx="609600" cy="689591"/>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8" name="Elbow Connector 17"/>
          <p:cNvCxnSpPr>
            <a:stCxn id="20" idx="2"/>
            <a:endCxn id="15" idx="0"/>
          </p:cNvCxnSpPr>
          <p:nvPr/>
        </p:nvCxnSpPr>
        <p:spPr>
          <a:xfrm>
            <a:off x="4574408" y="3317459"/>
            <a:ext cx="713872" cy="721141"/>
          </a:xfrm>
          <a:prstGeom prst="straightConnector1">
            <a:avLst/>
          </a:prstGeom>
          <a:ln w="19050">
            <a:solidFill>
              <a:srgbClr val="0000FF"/>
            </a:solidFill>
            <a:tailEnd type="arrow"/>
          </a:ln>
        </p:spPr>
        <p:style>
          <a:lnRef idx="1">
            <a:schemeClr val="accent1"/>
          </a:lnRef>
          <a:fillRef idx="0">
            <a:schemeClr val="accent1"/>
          </a:fillRef>
          <a:effectRef idx="0">
            <a:schemeClr val="accent1"/>
          </a:effectRef>
          <a:fontRef idx="minor">
            <a:schemeClr val="tx1"/>
          </a:fontRef>
        </p:style>
      </p:cxnSp>
      <p:cxnSp>
        <p:nvCxnSpPr>
          <p:cNvPr id="19" name="Elbow Connector 57"/>
          <p:cNvCxnSpPr>
            <a:stCxn id="8" idx="2"/>
          </p:cNvCxnSpPr>
          <p:nvPr/>
        </p:nvCxnSpPr>
        <p:spPr>
          <a:xfrm>
            <a:off x="7433912" y="3349009"/>
            <a:ext cx="1143000" cy="1997023"/>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0" name="Rectangle 19"/>
          <p:cNvSpPr>
            <a:spLocks noChangeAspect="1"/>
          </p:cNvSpPr>
          <p:nvPr/>
        </p:nvSpPr>
        <p:spPr>
          <a:xfrm>
            <a:off x="4071488" y="2643548"/>
            <a:ext cx="1005840" cy="673911"/>
          </a:xfrm>
          <a:prstGeom prst="rect">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2200"/>
              </a:lnSpc>
            </a:pPr>
            <a:r>
              <a:rPr lang="en-US" sz="2000" b="1" dirty="0" smtClean="0">
                <a:solidFill>
                  <a:prstClr val="black"/>
                </a:solidFill>
              </a:rPr>
              <a:t>Signal Failure</a:t>
            </a:r>
            <a:endParaRPr lang="en-US" sz="2000" b="1" dirty="0">
              <a:solidFill>
                <a:prstClr val="black"/>
              </a:solidFill>
            </a:endParaRPr>
          </a:p>
        </p:txBody>
      </p:sp>
      <p:cxnSp>
        <p:nvCxnSpPr>
          <p:cNvPr id="21" name="Elbow Connector 20"/>
          <p:cNvCxnSpPr>
            <a:stCxn id="7" idx="2"/>
            <a:endCxn id="20" idx="0"/>
          </p:cNvCxnSpPr>
          <p:nvPr/>
        </p:nvCxnSpPr>
        <p:spPr>
          <a:xfrm rot="5400000">
            <a:off x="5225010" y="720998"/>
            <a:ext cx="1271948" cy="2573152"/>
          </a:xfrm>
          <a:prstGeom prst="bentConnector3">
            <a:avLst>
              <a:gd name="adj1" fmla="val 6097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8" name="Oval 27"/>
          <p:cNvSpPr>
            <a:spLocks noChangeAspect="1"/>
          </p:cNvSpPr>
          <p:nvPr/>
        </p:nvSpPr>
        <p:spPr>
          <a:xfrm>
            <a:off x="76200" y="5334000"/>
            <a:ext cx="1005840" cy="673911"/>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2200"/>
              </a:lnSpc>
            </a:pPr>
            <a:r>
              <a:rPr lang="en-US" sz="1600" b="1" dirty="0" smtClean="0">
                <a:solidFill>
                  <a:prstClr val="black"/>
                </a:solidFill>
              </a:rPr>
              <a:t>Part Failure</a:t>
            </a:r>
            <a:endParaRPr lang="en-US" sz="1600" b="1" dirty="0">
              <a:solidFill>
                <a:prstClr val="black"/>
              </a:solidFill>
            </a:endParaRPr>
          </a:p>
        </p:txBody>
      </p:sp>
      <p:sp>
        <p:nvSpPr>
          <p:cNvPr id="29" name="Oval 28"/>
          <p:cNvSpPr>
            <a:spLocks noChangeAspect="1"/>
          </p:cNvSpPr>
          <p:nvPr/>
        </p:nvSpPr>
        <p:spPr>
          <a:xfrm>
            <a:off x="1219200" y="5334000"/>
            <a:ext cx="1005840" cy="673911"/>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2200"/>
              </a:lnSpc>
            </a:pPr>
            <a:r>
              <a:rPr lang="en-US" sz="1600" b="1" dirty="0" err="1" smtClean="0">
                <a:solidFill>
                  <a:prstClr val="black"/>
                </a:solidFill>
              </a:rPr>
              <a:t>Lub</a:t>
            </a:r>
            <a:r>
              <a:rPr lang="en-US" sz="1600" b="1" dirty="0" smtClean="0">
                <a:solidFill>
                  <a:prstClr val="black"/>
                </a:solidFill>
              </a:rPr>
              <a:t> Failure</a:t>
            </a:r>
            <a:endParaRPr lang="en-US" sz="1600" b="1" dirty="0">
              <a:solidFill>
                <a:prstClr val="black"/>
              </a:solidFill>
            </a:endParaRPr>
          </a:p>
        </p:txBody>
      </p:sp>
      <p:cxnSp>
        <p:nvCxnSpPr>
          <p:cNvPr id="31" name="Elbow Connector 30"/>
          <p:cNvCxnSpPr>
            <a:stCxn id="13" idx="2"/>
          </p:cNvCxnSpPr>
          <p:nvPr/>
        </p:nvCxnSpPr>
        <p:spPr>
          <a:xfrm flipH="1">
            <a:off x="579120" y="4712511"/>
            <a:ext cx="579120" cy="621489"/>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4" name="Elbow Connector 33"/>
          <p:cNvCxnSpPr>
            <a:stCxn id="13" idx="2"/>
          </p:cNvCxnSpPr>
          <p:nvPr/>
        </p:nvCxnSpPr>
        <p:spPr>
          <a:xfrm>
            <a:off x="1158240" y="4712511"/>
            <a:ext cx="563880" cy="621489"/>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7" name="Rectangle 46"/>
          <p:cNvSpPr>
            <a:spLocks noChangeAspect="1"/>
          </p:cNvSpPr>
          <p:nvPr/>
        </p:nvSpPr>
        <p:spPr>
          <a:xfrm>
            <a:off x="3489960" y="4038600"/>
            <a:ext cx="1005840" cy="673911"/>
          </a:xfrm>
          <a:prstGeom prst="rect">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2200"/>
              </a:lnSpc>
            </a:pPr>
            <a:r>
              <a:rPr lang="en-US" sz="1600" b="1" dirty="0" smtClean="0">
                <a:solidFill>
                  <a:prstClr val="black"/>
                </a:solidFill>
              </a:rPr>
              <a:t>Missing Signal</a:t>
            </a:r>
            <a:endParaRPr lang="en-US" sz="1600" b="1" dirty="0">
              <a:solidFill>
                <a:prstClr val="black"/>
              </a:solidFill>
            </a:endParaRPr>
          </a:p>
        </p:txBody>
      </p:sp>
      <p:cxnSp>
        <p:nvCxnSpPr>
          <p:cNvPr id="48" name="Elbow Connector 47"/>
          <p:cNvCxnSpPr>
            <a:stCxn id="20" idx="2"/>
            <a:endCxn id="47" idx="0"/>
          </p:cNvCxnSpPr>
          <p:nvPr/>
        </p:nvCxnSpPr>
        <p:spPr>
          <a:xfrm flipH="1">
            <a:off x="3992880" y="3317459"/>
            <a:ext cx="581528" cy="721141"/>
          </a:xfrm>
          <a:prstGeom prst="straightConnector1">
            <a:avLst/>
          </a:prstGeom>
          <a:ln w="19050">
            <a:solidFill>
              <a:srgbClr val="0000FF"/>
            </a:solidFill>
            <a:tailEnd type="arrow"/>
          </a:ln>
        </p:spPr>
        <p:style>
          <a:lnRef idx="1">
            <a:schemeClr val="accent1"/>
          </a:lnRef>
          <a:fillRef idx="0">
            <a:schemeClr val="accent1"/>
          </a:fillRef>
          <a:effectRef idx="0">
            <a:schemeClr val="accent1"/>
          </a:effectRef>
          <a:fontRef idx="minor">
            <a:schemeClr val="tx1"/>
          </a:fontRef>
        </p:style>
      </p:cxnSp>
      <p:sp>
        <p:nvSpPr>
          <p:cNvPr id="51" name="Oval 50"/>
          <p:cNvSpPr>
            <a:spLocks noChangeAspect="1"/>
          </p:cNvSpPr>
          <p:nvPr/>
        </p:nvSpPr>
        <p:spPr>
          <a:xfrm>
            <a:off x="2514600" y="5338008"/>
            <a:ext cx="1005840" cy="673911"/>
          </a:xfrm>
          <a:prstGeom prst="ellipse">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2200"/>
              </a:lnSpc>
            </a:pPr>
            <a:r>
              <a:rPr lang="en-US" sz="1600" b="1" dirty="0" err="1" smtClean="0">
                <a:solidFill>
                  <a:prstClr val="black"/>
                </a:solidFill>
              </a:rPr>
              <a:t>Tx</a:t>
            </a:r>
            <a:r>
              <a:rPr lang="en-US" sz="1600" b="1" dirty="0" smtClean="0">
                <a:solidFill>
                  <a:prstClr val="black"/>
                </a:solidFill>
              </a:rPr>
              <a:t> Fault</a:t>
            </a:r>
            <a:endParaRPr lang="en-US" sz="1600" b="1" dirty="0">
              <a:solidFill>
                <a:prstClr val="black"/>
              </a:solidFill>
            </a:endParaRPr>
          </a:p>
        </p:txBody>
      </p:sp>
      <p:sp>
        <p:nvSpPr>
          <p:cNvPr id="52" name="Oval 51"/>
          <p:cNvSpPr>
            <a:spLocks noChangeAspect="1"/>
          </p:cNvSpPr>
          <p:nvPr/>
        </p:nvSpPr>
        <p:spPr>
          <a:xfrm>
            <a:off x="3645568" y="5342016"/>
            <a:ext cx="1005840" cy="673911"/>
          </a:xfrm>
          <a:prstGeom prst="ellipse">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2200"/>
              </a:lnSpc>
            </a:pPr>
            <a:r>
              <a:rPr lang="en-US" sz="1600" b="1" dirty="0" smtClean="0">
                <a:solidFill>
                  <a:prstClr val="black"/>
                </a:solidFill>
              </a:rPr>
              <a:t>Faulty Wiring</a:t>
            </a:r>
            <a:endParaRPr lang="en-US" sz="1600" b="1" dirty="0">
              <a:solidFill>
                <a:prstClr val="black"/>
              </a:solidFill>
            </a:endParaRPr>
          </a:p>
        </p:txBody>
      </p:sp>
      <p:sp>
        <p:nvSpPr>
          <p:cNvPr id="53" name="Oval 52"/>
          <p:cNvSpPr>
            <a:spLocks noChangeAspect="1"/>
          </p:cNvSpPr>
          <p:nvPr/>
        </p:nvSpPr>
        <p:spPr>
          <a:xfrm>
            <a:off x="4773328" y="5346032"/>
            <a:ext cx="1005840" cy="673911"/>
          </a:xfrm>
          <a:prstGeom prst="ellipse">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2200"/>
              </a:lnSpc>
            </a:pPr>
            <a:r>
              <a:rPr lang="en-US" sz="1600" b="1" dirty="0" smtClean="0">
                <a:solidFill>
                  <a:prstClr val="black"/>
                </a:solidFill>
              </a:rPr>
              <a:t>Rx Fault</a:t>
            </a:r>
            <a:endParaRPr lang="en-US" sz="1600" b="1" dirty="0">
              <a:solidFill>
                <a:prstClr val="black"/>
              </a:solidFill>
            </a:endParaRPr>
          </a:p>
        </p:txBody>
      </p:sp>
      <p:sp>
        <p:nvSpPr>
          <p:cNvPr id="54" name="Oval 53"/>
          <p:cNvSpPr>
            <a:spLocks noChangeAspect="1"/>
          </p:cNvSpPr>
          <p:nvPr/>
        </p:nvSpPr>
        <p:spPr>
          <a:xfrm>
            <a:off x="5900288" y="5338008"/>
            <a:ext cx="1005840" cy="673911"/>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2200"/>
              </a:lnSpc>
            </a:pPr>
            <a:r>
              <a:rPr lang="en-US" sz="1600" b="1" dirty="0" smtClean="0">
                <a:solidFill>
                  <a:prstClr val="black"/>
                </a:solidFill>
              </a:rPr>
              <a:t>Servo Failure</a:t>
            </a:r>
            <a:endParaRPr lang="en-US" sz="1600" b="1" dirty="0">
              <a:solidFill>
                <a:prstClr val="black"/>
              </a:solidFill>
            </a:endParaRPr>
          </a:p>
        </p:txBody>
      </p:sp>
      <p:cxnSp>
        <p:nvCxnSpPr>
          <p:cNvPr id="55" name="Elbow Connector 54"/>
          <p:cNvCxnSpPr>
            <a:stCxn id="47" idx="2"/>
          </p:cNvCxnSpPr>
          <p:nvPr/>
        </p:nvCxnSpPr>
        <p:spPr>
          <a:xfrm flipH="1">
            <a:off x="3017520" y="4712511"/>
            <a:ext cx="975360" cy="625497"/>
          </a:xfrm>
          <a:prstGeom prst="straightConnector1">
            <a:avLst/>
          </a:prstGeom>
          <a:ln w="19050">
            <a:solidFill>
              <a:srgbClr val="0000FF"/>
            </a:solidFill>
            <a:tailEnd type="arrow"/>
          </a:ln>
        </p:spPr>
        <p:style>
          <a:lnRef idx="1">
            <a:schemeClr val="accent1"/>
          </a:lnRef>
          <a:fillRef idx="0">
            <a:schemeClr val="accent1"/>
          </a:fillRef>
          <a:effectRef idx="0">
            <a:schemeClr val="accent1"/>
          </a:effectRef>
          <a:fontRef idx="minor">
            <a:schemeClr val="tx1"/>
          </a:fontRef>
        </p:style>
      </p:cxnSp>
      <p:cxnSp>
        <p:nvCxnSpPr>
          <p:cNvPr id="58" name="Elbow Connector 57"/>
          <p:cNvCxnSpPr>
            <a:stCxn id="47" idx="2"/>
          </p:cNvCxnSpPr>
          <p:nvPr/>
        </p:nvCxnSpPr>
        <p:spPr>
          <a:xfrm>
            <a:off x="3992880" y="4712511"/>
            <a:ext cx="1283368" cy="633521"/>
          </a:xfrm>
          <a:prstGeom prst="straightConnector1">
            <a:avLst/>
          </a:prstGeom>
          <a:ln w="19050">
            <a:solidFill>
              <a:srgbClr val="0000FF"/>
            </a:solidFill>
            <a:tailEnd type="arrow"/>
          </a:ln>
        </p:spPr>
        <p:style>
          <a:lnRef idx="1">
            <a:schemeClr val="accent1"/>
          </a:lnRef>
          <a:fillRef idx="0">
            <a:schemeClr val="accent1"/>
          </a:fillRef>
          <a:effectRef idx="0">
            <a:schemeClr val="accent1"/>
          </a:effectRef>
          <a:fontRef idx="minor">
            <a:schemeClr val="tx1"/>
          </a:fontRef>
        </p:style>
      </p:cxnSp>
      <p:cxnSp>
        <p:nvCxnSpPr>
          <p:cNvPr id="63" name="Elbow Connector 62"/>
          <p:cNvCxnSpPr>
            <a:stCxn id="15" idx="2"/>
          </p:cNvCxnSpPr>
          <p:nvPr/>
        </p:nvCxnSpPr>
        <p:spPr>
          <a:xfrm flipH="1">
            <a:off x="3017520" y="4712511"/>
            <a:ext cx="2270760" cy="625497"/>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4" name="Elbow Connector 63"/>
          <p:cNvCxnSpPr>
            <a:stCxn id="15" idx="2"/>
          </p:cNvCxnSpPr>
          <p:nvPr/>
        </p:nvCxnSpPr>
        <p:spPr>
          <a:xfrm flipH="1">
            <a:off x="5276248" y="4712511"/>
            <a:ext cx="12032" cy="633521"/>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70" name="Elbow Connector 57"/>
          <p:cNvCxnSpPr>
            <a:stCxn id="47" idx="2"/>
          </p:cNvCxnSpPr>
          <p:nvPr/>
        </p:nvCxnSpPr>
        <p:spPr>
          <a:xfrm>
            <a:off x="3992880" y="4712511"/>
            <a:ext cx="155608" cy="629505"/>
          </a:xfrm>
          <a:prstGeom prst="straightConnector1">
            <a:avLst/>
          </a:prstGeom>
          <a:ln w="19050">
            <a:solidFill>
              <a:srgbClr val="0000FF"/>
            </a:solidFill>
            <a:tailEnd type="arrow"/>
          </a:ln>
        </p:spPr>
        <p:style>
          <a:lnRef idx="1">
            <a:schemeClr val="accent1"/>
          </a:lnRef>
          <a:fillRef idx="0">
            <a:schemeClr val="accent1"/>
          </a:fillRef>
          <a:effectRef idx="0">
            <a:schemeClr val="accent1"/>
          </a:effectRef>
          <a:fontRef idx="minor">
            <a:schemeClr val="tx1"/>
          </a:fontRef>
        </p:style>
      </p:cxnSp>
      <p:cxnSp>
        <p:nvCxnSpPr>
          <p:cNvPr id="73" name="Elbow Connector 57"/>
          <p:cNvCxnSpPr>
            <a:stCxn id="15" idx="2"/>
          </p:cNvCxnSpPr>
          <p:nvPr/>
        </p:nvCxnSpPr>
        <p:spPr>
          <a:xfrm flipH="1">
            <a:off x="4148488" y="4712511"/>
            <a:ext cx="1139792" cy="629505"/>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77" name="Elbow Connector 57"/>
          <p:cNvCxnSpPr>
            <a:stCxn id="8" idx="2"/>
          </p:cNvCxnSpPr>
          <p:nvPr/>
        </p:nvCxnSpPr>
        <p:spPr>
          <a:xfrm flipH="1">
            <a:off x="6403208" y="3349009"/>
            <a:ext cx="1030704" cy="1988999"/>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80" name="Oval 79"/>
          <p:cNvSpPr>
            <a:spLocks noChangeAspect="1"/>
          </p:cNvSpPr>
          <p:nvPr/>
        </p:nvSpPr>
        <p:spPr>
          <a:xfrm>
            <a:off x="6983128" y="5346032"/>
            <a:ext cx="1005840" cy="673911"/>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2200"/>
              </a:lnSpc>
            </a:pPr>
            <a:r>
              <a:rPr lang="en-US" sz="1600" b="1" dirty="0" smtClean="0">
                <a:solidFill>
                  <a:prstClr val="black"/>
                </a:solidFill>
              </a:rPr>
              <a:t>Part Failure</a:t>
            </a:r>
            <a:endParaRPr lang="en-US" sz="1600" b="1" dirty="0">
              <a:solidFill>
                <a:prstClr val="black"/>
              </a:solidFill>
            </a:endParaRPr>
          </a:p>
        </p:txBody>
      </p:sp>
      <p:cxnSp>
        <p:nvCxnSpPr>
          <p:cNvPr id="81" name="Elbow Connector 57"/>
          <p:cNvCxnSpPr>
            <a:stCxn id="8" idx="2"/>
          </p:cNvCxnSpPr>
          <p:nvPr/>
        </p:nvCxnSpPr>
        <p:spPr>
          <a:xfrm>
            <a:off x="7433912" y="3349009"/>
            <a:ext cx="52136" cy="1997023"/>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84" name="Elbow Connector 47"/>
          <p:cNvCxnSpPr>
            <a:stCxn id="47" idx="0"/>
          </p:cNvCxnSpPr>
          <p:nvPr/>
        </p:nvCxnSpPr>
        <p:spPr>
          <a:xfrm flipH="1" flipV="1">
            <a:off x="2286000" y="3012054"/>
            <a:ext cx="1706880" cy="1026546"/>
          </a:xfrm>
          <a:prstGeom prst="straightConnector1">
            <a:avLst/>
          </a:prstGeom>
          <a:ln w="19050">
            <a:solidFill>
              <a:srgbClr val="0000FF"/>
            </a:solidFill>
            <a:tailEnd type="arrow"/>
          </a:ln>
        </p:spPr>
        <p:style>
          <a:lnRef idx="1">
            <a:schemeClr val="accent1"/>
          </a:lnRef>
          <a:fillRef idx="0">
            <a:schemeClr val="accent1"/>
          </a:fillRef>
          <a:effectRef idx="0">
            <a:schemeClr val="accent1"/>
          </a:effectRef>
          <a:fontRef idx="minor">
            <a:schemeClr val="tx1"/>
          </a:fontRef>
        </p:style>
      </p:cxnSp>
      <p:sp>
        <p:nvSpPr>
          <p:cNvPr id="91" name="TextBox 90"/>
          <p:cNvSpPr txBox="1"/>
          <p:nvPr/>
        </p:nvSpPr>
        <p:spPr>
          <a:xfrm>
            <a:off x="442710" y="6031468"/>
            <a:ext cx="350520" cy="369332"/>
          </a:xfrm>
          <a:prstGeom prst="rect">
            <a:avLst/>
          </a:prstGeom>
          <a:noFill/>
        </p:spPr>
        <p:txBody>
          <a:bodyPr wrap="square" rtlCol="0">
            <a:spAutoFit/>
          </a:bodyPr>
          <a:lstStyle/>
          <a:p>
            <a:r>
              <a:rPr lang="en-US" b="1" dirty="0" smtClean="0">
                <a:solidFill>
                  <a:srgbClr val="FF0000"/>
                </a:solidFill>
              </a:rPr>
              <a:t>1</a:t>
            </a:r>
            <a:endParaRPr lang="en-US" b="1" dirty="0">
              <a:solidFill>
                <a:srgbClr val="FF0000"/>
              </a:solidFill>
            </a:endParaRPr>
          </a:p>
        </p:txBody>
      </p:sp>
      <p:sp>
        <p:nvSpPr>
          <p:cNvPr id="92" name="TextBox 91"/>
          <p:cNvSpPr txBox="1"/>
          <p:nvPr/>
        </p:nvSpPr>
        <p:spPr>
          <a:xfrm>
            <a:off x="1524000" y="6019800"/>
            <a:ext cx="350520" cy="369332"/>
          </a:xfrm>
          <a:prstGeom prst="rect">
            <a:avLst/>
          </a:prstGeom>
          <a:noFill/>
        </p:spPr>
        <p:txBody>
          <a:bodyPr wrap="square" rtlCol="0">
            <a:spAutoFit/>
          </a:bodyPr>
          <a:lstStyle/>
          <a:p>
            <a:r>
              <a:rPr lang="en-US" b="1" dirty="0" smtClean="0">
                <a:solidFill>
                  <a:srgbClr val="FF0000"/>
                </a:solidFill>
              </a:rPr>
              <a:t>2</a:t>
            </a:r>
            <a:endParaRPr lang="en-US" b="1" dirty="0">
              <a:solidFill>
                <a:srgbClr val="FF0000"/>
              </a:solidFill>
            </a:endParaRPr>
          </a:p>
        </p:txBody>
      </p:sp>
      <p:sp>
        <p:nvSpPr>
          <p:cNvPr id="93" name="TextBox 92"/>
          <p:cNvSpPr txBox="1"/>
          <p:nvPr/>
        </p:nvSpPr>
        <p:spPr>
          <a:xfrm>
            <a:off x="2194810" y="4724400"/>
            <a:ext cx="350520" cy="246221"/>
          </a:xfrm>
          <a:prstGeom prst="rect">
            <a:avLst/>
          </a:prstGeom>
          <a:noFill/>
        </p:spPr>
        <p:txBody>
          <a:bodyPr wrap="square" lIns="0" tIns="0" rIns="0" bIns="0" rtlCol="0">
            <a:spAutoFit/>
          </a:bodyPr>
          <a:lstStyle/>
          <a:p>
            <a:r>
              <a:rPr lang="en-US" sz="1600" b="1" dirty="0" smtClean="0">
                <a:solidFill>
                  <a:srgbClr val="FF0000"/>
                </a:solidFill>
              </a:rPr>
              <a:t>3</a:t>
            </a:r>
            <a:endParaRPr lang="en-US" sz="1600" b="1" dirty="0">
              <a:solidFill>
                <a:srgbClr val="FF0000"/>
              </a:solidFill>
            </a:endParaRPr>
          </a:p>
        </p:txBody>
      </p:sp>
      <p:sp>
        <p:nvSpPr>
          <p:cNvPr id="94" name="TextBox 93"/>
          <p:cNvSpPr txBox="1"/>
          <p:nvPr/>
        </p:nvSpPr>
        <p:spPr>
          <a:xfrm>
            <a:off x="2926080" y="6031468"/>
            <a:ext cx="350520" cy="369332"/>
          </a:xfrm>
          <a:prstGeom prst="rect">
            <a:avLst/>
          </a:prstGeom>
          <a:noFill/>
        </p:spPr>
        <p:txBody>
          <a:bodyPr wrap="square" rtlCol="0">
            <a:spAutoFit/>
          </a:bodyPr>
          <a:lstStyle/>
          <a:p>
            <a:r>
              <a:rPr lang="en-US" b="1" dirty="0" smtClean="0">
                <a:solidFill>
                  <a:srgbClr val="FF0000"/>
                </a:solidFill>
              </a:rPr>
              <a:t>4</a:t>
            </a:r>
            <a:endParaRPr lang="en-US" b="1" dirty="0">
              <a:solidFill>
                <a:srgbClr val="FF0000"/>
              </a:solidFill>
            </a:endParaRPr>
          </a:p>
        </p:txBody>
      </p:sp>
      <p:sp>
        <p:nvSpPr>
          <p:cNvPr id="95" name="TextBox 94"/>
          <p:cNvSpPr txBox="1"/>
          <p:nvPr/>
        </p:nvSpPr>
        <p:spPr>
          <a:xfrm>
            <a:off x="3959150" y="6019800"/>
            <a:ext cx="350520" cy="369332"/>
          </a:xfrm>
          <a:prstGeom prst="rect">
            <a:avLst/>
          </a:prstGeom>
          <a:noFill/>
        </p:spPr>
        <p:txBody>
          <a:bodyPr wrap="square" rtlCol="0">
            <a:spAutoFit/>
          </a:bodyPr>
          <a:lstStyle/>
          <a:p>
            <a:r>
              <a:rPr lang="en-US" b="1" dirty="0" smtClean="0">
                <a:solidFill>
                  <a:srgbClr val="FF0000"/>
                </a:solidFill>
              </a:rPr>
              <a:t>5</a:t>
            </a:r>
            <a:endParaRPr lang="en-US" b="1" dirty="0">
              <a:solidFill>
                <a:srgbClr val="FF0000"/>
              </a:solidFill>
            </a:endParaRPr>
          </a:p>
        </p:txBody>
      </p:sp>
      <p:sp>
        <p:nvSpPr>
          <p:cNvPr id="96" name="TextBox 95"/>
          <p:cNvSpPr txBox="1"/>
          <p:nvPr/>
        </p:nvSpPr>
        <p:spPr>
          <a:xfrm>
            <a:off x="5105900" y="6019800"/>
            <a:ext cx="350520" cy="369332"/>
          </a:xfrm>
          <a:prstGeom prst="rect">
            <a:avLst/>
          </a:prstGeom>
          <a:noFill/>
        </p:spPr>
        <p:txBody>
          <a:bodyPr wrap="square" rtlCol="0">
            <a:spAutoFit/>
          </a:bodyPr>
          <a:lstStyle/>
          <a:p>
            <a:r>
              <a:rPr lang="en-US" b="1" dirty="0" smtClean="0">
                <a:solidFill>
                  <a:srgbClr val="FF0000"/>
                </a:solidFill>
              </a:rPr>
              <a:t>6</a:t>
            </a:r>
            <a:endParaRPr lang="en-US" b="1" dirty="0">
              <a:solidFill>
                <a:srgbClr val="FF0000"/>
              </a:solidFill>
            </a:endParaRPr>
          </a:p>
        </p:txBody>
      </p:sp>
      <p:sp>
        <p:nvSpPr>
          <p:cNvPr id="97" name="TextBox 96"/>
          <p:cNvSpPr txBox="1"/>
          <p:nvPr/>
        </p:nvSpPr>
        <p:spPr>
          <a:xfrm>
            <a:off x="6277630" y="6019800"/>
            <a:ext cx="350520" cy="369332"/>
          </a:xfrm>
          <a:prstGeom prst="rect">
            <a:avLst/>
          </a:prstGeom>
          <a:noFill/>
        </p:spPr>
        <p:txBody>
          <a:bodyPr wrap="square" rtlCol="0">
            <a:spAutoFit/>
          </a:bodyPr>
          <a:lstStyle/>
          <a:p>
            <a:r>
              <a:rPr lang="en-US" b="1" dirty="0" smtClean="0">
                <a:solidFill>
                  <a:srgbClr val="FF0000"/>
                </a:solidFill>
              </a:rPr>
              <a:t>7</a:t>
            </a:r>
            <a:endParaRPr lang="en-US" b="1" dirty="0">
              <a:solidFill>
                <a:srgbClr val="FF0000"/>
              </a:solidFill>
            </a:endParaRPr>
          </a:p>
        </p:txBody>
      </p:sp>
      <p:sp>
        <p:nvSpPr>
          <p:cNvPr id="98" name="TextBox 97"/>
          <p:cNvSpPr txBox="1"/>
          <p:nvPr/>
        </p:nvSpPr>
        <p:spPr>
          <a:xfrm>
            <a:off x="7344430" y="6019800"/>
            <a:ext cx="350520" cy="369332"/>
          </a:xfrm>
          <a:prstGeom prst="rect">
            <a:avLst/>
          </a:prstGeom>
          <a:noFill/>
        </p:spPr>
        <p:txBody>
          <a:bodyPr wrap="square" rtlCol="0">
            <a:spAutoFit/>
          </a:bodyPr>
          <a:lstStyle/>
          <a:p>
            <a:r>
              <a:rPr lang="en-US" b="1" dirty="0" smtClean="0">
                <a:solidFill>
                  <a:srgbClr val="FF0000"/>
                </a:solidFill>
              </a:rPr>
              <a:t>8</a:t>
            </a:r>
            <a:endParaRPr lang="en-US" b="1" dirty="0">
              <a:solidFill>
                <a:srgbClr val="FF0000"/>
              </a:solidFill>
            </a:endParaRPr>
          </a:p>
        </p:txBody>
      </p:sp>
      <p:sp>
        <p:nvSpPr>
          <p:cNvPr id="99" name="TextBox 98"/>
          <p:cNvSpPr txBox="1"/>
          <p:nvPr/>
        </p:nvSpPr>
        <p:spPr>
          <a:xfrm>
            <a:off x="8412480" y="6019800"/>
            <a:ext cx="350520" cy="369332"/>
          </a:xfrm>
          <a:prstGeom prst="rect">
            <a:avLst/>
          </a:prstGeom>
          <a:noFill/>
        </p:spPr>
        <p:txBody>
          <a:bodyPr wrap="square" rtlCol="0">
            <a:spAutoFit/>
          </a:bodyPr>
          <a:lstStyle/>
          <a:p>
            <a:r>
              <a:rPr lang="en-US" b="1" dirty="0" smtClean="0">
                <a:solidFill>
                  <a:srgbClr val="FF0000"/>
                </a:solidFill>
              </a:rPr>
              <a:t>9</a:t>
            </a:r>
            <a:endParaRPr lang="en-US" b="1" dirty="0">
              <a:solidFill>
                <a:srgbClr val="FF0000"/>
              </a:solidFill>
            </a:endParaRPr>
          </a:p>
        </p:txBody>
      </p:sp>
      <p:sp>
        <p:nvSpPr>
          <p:cNvPr id="56" name="TextBox 55"/>
          <p:cNvSpPr txBox="1"/>
          <p:nvPr/>
        </p:nvSpPr>
        <p:spPr>
          <a:xfrm>
            <a:off x="7170420" y="1631855"/>
            <a:ext cx="480060" cy="369332"/>
          </a:xfrm>
          <a:prstGeom prst="rect">
            <a:avLst/>
          </a:prstGeom>
          <a:noFill/>
        </p:spPr>
        <p:txBody>
          <a:bodyPr wrap="square" rtlCol="0">
            <a:spAutoFit/>
          </a:bodyPr>
          <a:lstStyle/>
          <a:p>
            <a:r>
              <a:rPr lang="en-US" b="1" dirty="0" smtClean="0">
                <a:solidFill>
                  <a:srgbClr val="FF00FF"/>
                </a:solidFill>
                <a:sym typeface="Symbol"/>
              </a:rPr>
              <a:t>OR</a:t>
            </a:r>
            <a:endParaRPr lang="en-US" b="1" dirty="0">
              <a:solidFill>
                <a:srgbClr val="FF00FF"/>
              </a:solidFill>
            </a:endParaRPr>
          </a:p>
        </p:txBody>
      </p:sp>
      <p:sp>
        <p:nvSpPr>
          <p:cNvPr id="57" name="TextBox 56"/>
          <p:cNvSpPr txBox="1"/>
          <p:nvPr/>
        </p:nvSpPr>
        <p:spPr>
          <a:xfrm>
            <a:off x="7497478" y="3326368"/>
            <a:ext cx="480060" cy="276999"/>
          </a:xfrm>
          <a:prstGeom prst="rect">
            <a:avLst/>
          </a:prstGeom>
          <a:noFill/>
        </p:spPr>
        <p:txBody>
          <a:bodyPr wrap="square" lIns="0" tIns="0" rIns="0" bIns="0" rtlCol="0">
            <a:spAutoFit/>
          </a:bodyPr>
          <a:lstStyle/>
          <a:p>
            <a:r>
              <a:rPr lang="en-US" b="1" dirty="0" smtClean="0">
                <a:solidFill>
                  <a:srgbClr val="FF00FF"/>
                </a:solidFill>
                <a:sym typeface="Symbol"/>
              </a:rPr>
              <a:t>OR</a:t>
            </a:r>
            <a:endParaRPr lang="en-US" b="1" dirty="0">
              <a:solidFill>
                <a:srgbClr val="FF00FF"/>
              </a:solidFill>
            </a:endParaRPr>
          </a:p>
        </p:txBody>
      </p:sp>
      <p:sp>
        <p:nvSpPr>
          <p:cNvPr id="59" name="TextBox 58"/>
          <p:cNvSpPr txBox="1"/>
          <p:nvPr/>
        </p:nvSpPr>
        <p:spPr>
          <a:xfrm>
            <a:off x="4451604" y="3456801"/>
            <a:ext cx="480060" cy="276999"/>
          </a:xfrm>
          <a:prstGeom prst="rect">
            <a:avLst/>
          </a:prstGeom>
          <a:noFill/>
        </p:spPr>
        <p:txBody>
          <a:bodyPr wrap="square" lIns="0" tIns="0" rIns="0" bIns="0" rtlCol="0">
            <a:spAutoFit/>
          </a:bodyPr>
          <a:lstStyle/>
          <a:p>
            <a:r>
              <a:rPr lang="en-US" b="1" dirty="0" smtClean="0">
                <a:solidFill>
                  <a:srgbClr val="FF00FF"/>
                </a:solidFill>
                <a:sym typeface="Symbol"/>
              </a:rPr>
              <a:t>OR</a:t>
            </a:r>
            <a:endParaRPr lang="en-US" b="1" dirty="0">
              <a:solidFill>
                <a:srgbClr val="FF00FF"/>
              </a:solidFill>
            </a:endParaRPr>
          </a:p>
        </p:txBody>
      </p:sp>
      <p:sp>
        <p:nvSpPr>
          <p:cNvPr id="60" name="TextBox 59"/>
          <p:cNvSpPr txBox="1"/>
          <p:nvPr/>
        </p:nvSpPr>
        <p:spPr>
          <a:xfrm>
            <a:off x="1653540" y="3456801"/>
            <a:ext cx="480060" cy="276999"/>
          </a:xfrm>
          <a:prstGeom prst="rect">
            <a:avLst/>
          </a:prstGeom>
          <a:noFill/>
        </p:spPr>
        <p:txBody>
          <a:bodyPr wrap="square" lIns="0" tIns="0" rIns="0" bIns="0" rtlCol="0">
            <a:spAutoFit/>
          </a:bodyPr>
          <a:lstStyle/>
          <a:p>
            <a:r>
              <a:rPr lang="en-US" b="1" dirty="0" smtClean="0">
                <a:solidFill>
                  <a:srgbClr val="FF00FF"/>
                </a:solidFill>
                <a:sym typeface="Symbol"/>
              </a:rPr>
              <a:t>OR</a:t>
            </a:r>
            <a:endParaRPr lang="en-US" b="1" dirty="0">
              <a:solidFill>
                <a:srgbClr val="FF00FF"/>
              </a:solidFill>
            </a:endParaRPr>
          </a:p>
        </p:txBody>
      </p:sp>
      <p:sp>
        <p:nvSpPr>
          <p:cNvPr id="61" name="TextBox 60"/>
          <p:cNvSpPr txBox="1"/>
          <p:nvPr/>
        </p:nvSpPr>
        <p:spPr>
          <a:xfrm>
            <a:off x="923925" y="4813721"/>
            <a:ext cx="480060" cy="246221"/>
          </a:xfrm>
          <a:prstGeom prst="rect">
            <a:avLst/>
          </a:prstGeom>
          <a:noFill/>
        </p:spPr>
        <p:txBody>
          <a:bodyPr wrap="square" lIns="0" tIns="0" rIns="0" bIns="0" rtlCol="0">
            <a:spAutoFit/>
          </a:bodyPr>
          <a:lstStyle/>
          <a:p>
            <a:pPr algn="ctr"/>
            <a:r>
              <a:rPr lang="en-US" sz="1600" b="1" dirty="0" smtClean="0">
                <a:solidFill>
                  <a:srgbClr val="FF00FF"/>
                </a:solidFill>
                <a:sym typeface="Symbol"/>
              </a:rPr>
              <a:t>OR</a:t>
            </a:r>
            <a:endParaRPr lang="en-US" sz="1600" b="1" dirty="0">
              <a:solidFill>
                <a:srgbClr val="FF00FF"/>
              </a:solidFill>
            </a:endParaRPr>
          </a:p>
        </p:txBody>
      </p:sp>
      <p:sp>
        <p:nvSpPr>
          <p:cNvPr id="62" name="TextBox 61"/>
          <p:cNvSpPr txBox="1"/>
          <p:nvPr/>
        </p:nvSpPr>
        <p:spPr>
          <a:xfrm>
            <a:off x="3644566" y="4803655"/>
            <a:ext cx="480060" cy="246221"/>
          </a:xfrm>
          <a:prstGeom prst="rect">
            <a:avLst/>
          </a:prstGeom>
          <a:noFill/>
        </p:spPr>
        <p:txBody>
          <a:bodyPr wrap="square" lIns="0" tIns="0" rIns="0" bIns="0" rtlCol="0">
            <a:spAutoFit/>
          </a:bodyPr>
          <a:lstStyle/>
          <a:p>
            <a:pPr algn="ctr"/>
            <a:r>
              <a:rPr lang="en-US" sz="1600" b="1" dirty="0" smtClean="0">
                <a:solidFill>
                  <a:srgbClr val="FF00FF"/>
                </a:solidFill>
                <a:sym typeface="Symbol"/>
              </a:rPr>
              <a:t>OR</a:t>
            </a:r>
            <a:endParaRPr lang="en-US" sz="1600" b="1" dirty="0">
              <a:solidFill>
                <a:srgbClr val="FF00FF"/>
              </a:solidFill>
            </a:endParaRPr>
          </a:p>
        </p:txBody>
      </p:sp>
      <p:sp>
        <p:nvSpPr>
          <p:cNvPr id="65" name="TextBox 64"/>
          <p:cNvSpPr txBox="1"/>
          <p:nvPr/>
        </p:nvSpPr>
        <p:spPr>
          <a:xfrm>
            <a:off x="4868578" y="4820394"/>
            <a:ext cx="480060" cy="246221"/>
          </a:xfrm>
          <a:prstGeom prst="rect">
            <a:avLst/>
          </a:prstGeom>
          <a:noFill/>
        </p:spPr>
        <p:txBody>
          <a:bodyPr wrap="square" lIns="0" tIns="0" rIns="0" bIns="0" rtlCol="0">
            <a:spAutoFit/>
          </a:bodyPr>
          <a:lstStyle/>
          <a:p>
            <a:pPr algn="ctr"/>
            <a:r>
              <a:rPr lang="en-US" sz="1600" b="1" dirty="0" smtClean="0">
                <a:solidFill>
                  <a:srgbClr val="FF00FF"/>
                </a:solidFill>
                <a:sym typeface="Symbol"/>
              </a:rPr>
              <a:t>OR</a:t>
            </a:r>
            <a:endParaRPr lang="en-US" sz="1600" b="1" dirty="0">
              <a:solidFill>
                <a:srgbClr val="FF00FF"/>
              </a:solidFill>
            </a:endParaRPr>
          </a:p>
        </p:txBody>
      </p:sp>
      <p:sp>
        <p:nvSpPr>
          <p:cNvPr id="66" name="TextBox 65"/>
          <p:cNvSpPr txBox="1"/>
          <p:nvPr/>
        </p:nvSpPr>
        <p:spPr>
          <a:xfrm>
            <a:off x="1678" y="6463384"/>
            <a:ext cx="3459477" cy="369332"/>
          </a:xfrm>
          <a:prstGeom prst="rect">
            <a:avLst/>
          </a:prstGeom>
          <a:noFill/>
        </p:spPr>
        <p:txBody>
          <a:bodyPr wrap="square" rtlCol="0">
            <a:spAutoFit/>
          </a:bodyPr>
          <a:lstStyle/>
          <a:p>
            <a:r>
              <a:rPr lang="en-US" b="1" dirty="0" smtClean="0">
                <a:solidFill>
                  <a:srgbClr val="FF0000"/>
                </a:solidFill>
                <a:sym typeface="Symbol"/>
              </a:rPr>
              <a:t>Root Causes in Circles</a:t>
            </a:r>
            <a:endParaRPr lang="en-US" b="1" dirty="0">
              <a:solidFill>
                <a:srgbClr val="FF0000"/>
              </a:solidFill>
            </a:endParaRPr>
          </a:p>
        </p:txBody>
      </p:sp>
      <p:sp>
        <p:nvSpPr>
          <p:cNvPr id="5" name="Footer Placeholder 4"/>
          <p:cNvSpPr>
            <a:spLocks noGrp="1"/>
          </p:cNvSpPr>
          <p:nvPr>
            <p:ph type="ftr" sz="quarter" idx="11"/>
          </p:nvPr>
        </p:nvSpPr>
        <p:spPr>
          <a:xfrm>
            <a:off x="3990380" y="6521903"/>
            <a:ext cx="1143000" cy="365125"/>
          </a:xfrm>
        </p:spPr>
        <p:txBody>
          <a:bodyPr/>
          <a:lstStyle/>
          <a:p>
            <a:r>
              <a:rPr lang="en-US" dirty="0" err="1" smtClean="0"/>
              <a:t>MEhsanSaeed</a:t>
            </a:r>
            <a:endParaRPr lang="en-US" dirty="0"/>
          </a:p>
        </p:txBody>
      </p:sp>
    </p:spTree>
    <p:extLst>
      <p:ext uri="{BB962C8B-B14F-4D97-AF65-F5344CB8AC3E}">
        <p14:creationId xmlns:p14="http://schemas.microsoft.com/office/powerpoint/2010/main" val="425698139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6"/>
                                        </p:tgtEl>
                                        <p:attrNameLst>
                                          <p:attrName>style.visibility</p:attrName>
                                        </p:attrNameLst>
                                      </p:cBhvr>
                                      <p:to>
                                        <p:strVal val="visible"/>
                                      </p:to>
                                    </p:set>
                                    <p:animEffect transition="in" filter="fade">
                                      <p:cBhvr>
                                        <p:cTn id="12" dur="500"/>
                                        <p:tgtEl>
                                          <p:spTgt spid="56"/>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500"/>
                                        <p:tgtEl>
                                          <p:spTgt spid="10"/>
                                        </p:tgtEl>
                                      </p:cBhvr>
                                    </p:animEffect>
                                  </p:childTnLst>
                                </p:cTn>
                              </p:par>
                            </p:childTnLst>
                          </p:cTn>
                        </p:par>
                        <p:par>
                          <p:cTn id="21" fill="hold">
                            <p:stCondLst>
                              <p:cond delay="1500"/>
                            </p:stCondLst>
                            <p:childTnLst>
                              <p:par>
                                <p:cTn id="22" presetID="10" presetClass="entr" presetSubtype="0" fill="hold" nodeType="after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fade">
                                      <p:cBhvr>
                                        <p:cTn id="24" dur="500"/>
                                        <p:tgtEl>
                                          <p:spTgt spid="21"/>
                                        </p:tgtEl>
                                      </p:cBhvr>
                                    </p:animEffect>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500"/>
                                        <p:tgtEl>
                                          <p:spTgt spid="20"/>
                                        </p:tgtEl>
                                      </p:cBhvr>
                                    </p:animEffect>
                                  </p:childTnLst>
                                </p:cTn>
                              </p:par>
                            </p:childTnLst>
                          </p:cTn>
                        </p:par>
                        <p:par>
                          <p:cTn id="29" fill="hold">
                            <p:stCondLst>
                              <p:cond delay="2500"/>
                            </p:stCondLst>
                            <p:childTnLst>
                              <p:par>
                                <p:cTn id="30" presetID="10" presetClass="entr" presetSubtype="0" fill="hold"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childTnLst>
                                </p:cTn>
                              </p:par>
                            </p:childTnLst>
                          </p:cTn>
                        </p:par>
                        <p:par>
                          <p:cTn id="33" fill="hold">
                            <p:stCondLst>
                              <p:cond delay="3000"/>
                            </p:stCondLst>
                            <p:childTnLst>
                              <p:par>
                                <p:cTn id="34" presetID="10" presetClass="entr" presetSubtype="0"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500"/>
                                        <p:tgtEl>
                                          <p:spTgt spid="8"/>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60"/>
                                        </p:tgtEl>
                                        <p:attrNameLst>
                                          <p:attrName>style.visibility</p:attrName>
                                        </p:attrNameLst>
                                      </p:cBhvr>
                                      <p:to>
                                        <p:strVal val="visible"/>
                                      </p:to>
                                    </p:set>
                                    <p:animEffect transition="in" filter="fade">
                                      <p:cBhvr>
                                        <p:cTn id="41" dur="500"/>
                                        <p:tgtEl>
                                          <p:spTgt spid="60"/>
                                        </p:tgtEl>
                                      </p:cBhvr>
                                    </p:animEffect>
                                  </p:childTnLst>
                                </p:cTn>
                              </p:par>
                            </p:childTnLst>
                          </p:cTn>
                        </p:par>
                        <p:par>
                          <p:cTn id="42" fill="hold">
                            <p:stCondLst>
                              <p:cond delay="500"/>
                            </p:stCondLst>
                            <p:childTnLst>
                              <p:par>
                                <p:cTn id="43" presetID="10" presetClass="entr" presetSubtype="0" fill="hold" nodeType="after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fade">
                                      <p:cBhvr>
                                        <p:cTn id="45" dur="500"/>
                                        <p:tgtEl>
                                          <p:spTgt spid="16"/>
                                        </p:tgtEl>
                                      </p:cBhvr>
                                    </p:animEffect>
                                  </p:childTnLst>
                                </p:cTn>
                              </p:par>
                            </p:childTnLst>
                          </p:cTn>
                        </p:par>
                        <p:par>
                          <p:cTn id="46" fill="hold">
                            <p:stCondLst>
                              <p:cond delay="1000"/>
                            </p:stCondLst>
                            <p:childTnLst>
                              <p:par>
                                <p:cTn id="47" presetID="10" presetClass="entr" presetSubtype="0"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500"/>
                                        <p:tgtEl>
                                          <p:spTgt spid="13"/>
                                        </p:tgtEl>
                                      </p:cBhvr>
                                    </p:animEffect>
                                  </p:childTnLst>
                                </p:cTn>
                              </p:par>
                            </p:childTnLst>
                          </p:cTn>
                        </p:par>
                        <p:par>
                          <p:cTn id="50" fill="hold">
                            <p:stCondLst>
                              <p:cond delay="1500"/>
                            </p:stCondLst>
                            <p:childTnLst>
                              <p:par>
                                <p:cTn id="51" presetID="10" presetClass="entr" presetSubtype="0" fill="hold" nodeType="after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fade">
                                      <p:cBhvr>
                                        <p:cTn id="53" dur="500"/>
                                        <p:tgtEl>
                                          <p:spTgt spid="17"/>
                                        </p:tgtEl>
                                      </p:cBhvr>
                                    </p:animEffect>
                                  </p:childTnLst>
                                </p:cTn>
                              </p:par>
                            </p:childTnLst>
                          </p:cTn>
                        </p:par>
                        <p:par>
                          <p:cTn id="54" fill="hold">
                            <p:stCondLst>
                              <p:cond delay="2000"/>
                            </p:stCondLst>
                            <p:childTnLst>
                              <p:par>
                                <p:cTn id="55" presetID="10" presetClass="entr" presetSubtype="0" fill="hold" grpId="0" nodeType="after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fade">
                                      <p:cBhvr>
                                        <p:cTn id="57" dur="500"/>
                                        <p:tgtEl>
                                          <p:spTgt spid="14"/>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61"/>
                                        </p:tgtEl>
                                        <p:attrNameLst>
                                          <p:attrName>style.visibility</p:attrName>
                                        </p:attrNameLst>
                                      </p:cBhvr>
                                      <p:to>
                                        <p:strVal val="visible"/>
                                      </p:to>
                                    </p:set>
                                    <p:animEffect transition="in" filter="fade">
                                      <p:cBhvr>
                                        <p:cTn id="62" dur="500"/>
                                        <p:tgtEl>
                                          <p:spTgt spid="61"/>
                                        </p:tgtEl>
                                      </p:cBhvr>
                                    </p:animEffect>
                                  </p:childTnLst>
                                </p:cTn>
                              </p:par>
                            </p:childTnLst>
                          </p:cTn>
                        </p:par>
                        <p:par>
                          <p:cTn id="63" fill="hold">
                            <p:stCondLst>
                              <p:cond delay="500"/>
                            </p:stCondLst>
                            <p:childTnLst>
                              <p:par>
                                <p:cTn id="64" presetID="10" presetClass="entr" presetSubtype="0" fill="hold" nodeType="afterEffect">
                                  <p:stCondLst>
                                    <p:cond delay="0"/>
                                  </p:stCondLst>
                                  <p:childTnLst>
                                    <p:set>
                                      <p:cBhvr>
                                        <p:cTn id="65" dur="1" fill="hold">
                                          <p:stCondLst>
                                            <p:cond delay="0"/>
                                          </p:stCondLst>
                                        </p:cTn>
                                        <p:tgtEl>
                                          <p:spTgt spid="31"/>
                                        </p:tgtEl>
                                        <p:attrNameLst>
                                          <p:attrName>style.visibility</p:attrName>
                                        </p:attrNameLst>
                                      </p:cBhvr>
                                      <p:to>
                                        <p:strVal val="visible"/>
                                      </p:to>
                                    </p:set>
                                    <p:animEffect transition="in" filter="fade">
                                      <p:cBhvr>
                                        <p:cTn id="66" dur="500"/>
                                        <p:tgtEl>
                                          <p:spTgt spid="31"/>
                                        </p:tgtEl>
                                      </p:cBhvr>
                                    </p:animEffect>
                                  </p:childTnLst>
                                </p:cTn>
                              </p:par>
                            </p:childTnLst>
                          </p:cTn>
                        </p:par>
                        <p:par>
                          <p:cTn id="67" fill="hold">
                            <p:stCondLst>
                              <p:cond delay="1000"/>
                            </p:stCondLst>
                            <p:childTnLst>
                              <p:par>
                                <p:cTn id="68" presetID="10" presetClass="entr" presetSubtype="0" fill="hold" grpId="0" nodeType="afterEffect">
                                  <p:stCondLst>
                                    <p:cond delay="0"/>
                                  </p:stCondLst>
                                  <p:childTnLst>
                                    <p:set>
                                      <p:cBhvr>
                                        <p:cTn id="69" dur="1" fill="hold">
                                          <p:stCondLst>
                                            <p:cond delay="0"/>
                                          </p:stCondLst>
                                        </p:cTn>
                                        <p:tgtEl>
                                          <p:spTgt spid="28"/>
                                        </p:tgtEl>
                                        <p:attrNameLst>
                                          <p:attrName>style.visibility</p:attrName>
                                        </p:attrNameLst>
                                      </p:cBhvr>
                                      <p:to>
                                        <p:strVal val="visible"/>
                                      </p:to>
                                    </p:set>
                                    <p:animEffect transition="in" filter="fade">
                                      <p:cBhvr>
                                        <p:cTn id="70" dur="500"/>
                                        <p:tgtEl>
                                          <p:spTgt spid="28"/>
                                        </p:tgtEl>
                                      </p:cBhvr>
                                    </p:animEffect>
                                  </p:childTnLst>
                                </p:cTn>
                              </p:par>
                            </p:childTnLst>
                          </p:cTn>
                        </p:par>
                        <p:par>
                          <p:cTn id="71" fill="hold">
                            <p:stCondLst>
                              <p:cond delay="1500"/>
                            </p:stCondLst>
                            <p:childTnLst>
                              <p:par>
                                <p:cTn id="72" presetID="10" presetClass="entr" presetSubtype="0" fill="hold" nodeType="afterEffect">
                                  <p:stCondLst>
                                    <p:cond delay="0"/>
                                  </p:stCondLst>
                                  <p:childTnLst>
                                    <p:set>
                                      <p:cBhvr>
                                        <p:cTn id="73" dur="1" fill="hold">
                                          <p:stCondLst>
                                            <p:cond delay="0"/>
                                          </p:stCondLst>
                                        </p:cTn>
                                        <p:tgtEl>
                                          <p:spTgt spid="34"/>
                                        </p:tgtEl>
                                        <p:attrNameLst>
                                          <p:attrName>style.visibility</p:attrName>
                                        </p:attrNameLst>
                                      </p:cBhvr>
                                      <p:to>
                                        <p:strVal val="visible"/>
                                      </p:to>
                                    </p:set>
                                    <p:animEffect transition="in" filter="fade">
                                      <p:cBhvr>
                                        <p:cTn id="74" dur="500"/>
                                        <p:tgtEl>
                                          <p:spTgt spid="34"/>
                                        </p:tgtEl>
                                      </p:cBhvr>
                                    </p:animEffect>
                                  </p:childTnLst>
                                </p:cTn>
                              </p:par>
                            </p:childTnLst>
                          </p:cTn>
                        </p:par>
                        <p:par>
                          <p:cTn id="75" fill="hold">
                            <p:stCondLst>
                              <p:cond delay="2000"/>
                            </p:stCondLst>
                            <p:childTnLst>
                              <p:par>
                                <p:cTn id="76" presetID="10" presetClass="entr" presetSubtype="0" fill="hold" grpId="0" nodeType="afterEffect">
                                  <p:stCondLst>
                                    <p:cond delay="0"/>
                                  </p:stCondLst>
                                  <p:childTnLst>
                                    <p:set>
                                      <p:cBhvr>
                                        <p:cTn id="77" dur="1" fill="hold">
                                          <p:stCondLst>
                                            <p:cond delay="0"/>
                                          </p:stCondLst>
                                        </p:cTn>
                                        <p:tgtEl>
                                          <p:spTgt spid="29"/>
                                        </p:tgtEl>
                                        <p:attrNameLst>
                                          <p:attrName>style.visibility</p:attrName>
                                        </p:attrNameLst>
                                      </p:cBhvr>
                                      <p:to>
                                        <p:strVal val="visible"/>
                                      </p:to>
                                    </p:set>
                                    <p:animEffect transition="in" filter="fade">
                                      <p:cBhvr>
                                        <p:cTn id="78" dur="500"/>
                                        <p:tgtEl>
                                          <p:spTgt spid="29"/>
                                        </p:tgtEl>
                                      </p:cBhvr>
                                    </p:animEffect>
                                  </p:childTnLst>
                                </p:cTn>
                              </p:par>
                            </p:childTnLst>
                          </p:cTn>
                        </p:par>
                      </p:childTnLst>
                    </p:cTn>
                  </p:par>
                  <p:par>
                    <p:cTn id="79" fill="hold">
                      <p:stCondLst>
                        <p:cond delay="indefinite"/>
                      </p:stCondLst>
                      <p:childTnLst>
                        <p:par>
                          <p:cTn id="80" fill="hold">
                            <p:stCondLst>
                              <p:cond delay="0"/>
                            </p:stCondLst>
                            <p:childTnLst>
                              <p:par>
                                <p:cTn id="81" presetID="10" presetClass="entr" presetSubtype="0" fill="hold" grpId="0" nodeType="clickEffect">
                                  <p:stCondLst>
                                    <p:cond delay="0"/>
                                  </p:stCondLst>
                                  <p:childTnLst>
                                    <p:set>
                                      <p:cBhvr>
                                        <p:cTn id="82" dur="1" fill="hold">
                                          <p:stCondLst>
                                            <p:cond delay="0"/>
                                          </p:stCondLst>
                                        </p:cTn>
                                        <p:tgtEl>
                                          <p:spTgt spid="59"/>
                                        </p:tgtEl>
                                        <p:attrNameLst>
                                          <p:attrName>style.visibility</p:attrName>
                                        </p:attrNameLst>
                                      </p:cBhvr>
                                      <p:to>
                                        <p:strVal val="visible"/>
                                      </p:to>
                                    </p:set>
                                    <p:animEffect transition="in" filter="fade">
                                      <p:cBhvr>
                                        <p:cTn id="83" dur="500"/>
                                        <p:tgtEl>
                                          <p:spTgt spid="59"/>
                                        </p:tgtEl>
                                      </p:cBhvr>
                                    </p:animEffect>
                                  </p:childTnLst>
                                </p:cTn>
                              </p:par>
                            </p:childTnLst>
                          </p:cTn>
                        </p:par>
                        <p:par>
                          <p:cTn id="84" fill="hold">
                            <p:stCondLst>
                              <p:cond delay="500"/>
                            </p:stCondLst>
                            <p:childTnLst>
                              <p:par>
                                <p:cTn id="85" presetID="10" presetClass="entr" presetSubtype="0" fill="hold" nodeType="afterEffect">
                                  <p:stCondLst>
                                    <p:cond delay="0"/>
                                  </p:stCondLst>
                                  <p:childTnLst>
                                    <p:set>
                                      <p:cBhvr>
                                        <p:cTn id="86" dur="1" fill="hold">
                                          <p:stCondLst>
                                            <p:cond delay="0"/>
                                          </p:stCondLst>
                                        </p:cTn>
                                        <p:tgtEl>
                                          <p:spTgt spid="48"/>
                                        </p:tgtEl>
                                        <p:attrNameLst>
                                          <p:attrName>style.visibility</p:attrName>
                                        </p:attrNameLst>
                                      </p:cBhvr>
                                      <p:to>
                                        <p:strVal val="visible"/>
                                      </p:to>
                                    </p:set>
                                    <p:animEffect transition="in" filter="fade">
                                      <p:cBhvr>
                                        <p:cTn id="87" dur="500"/>
                                        <p:tgtEl>
                                          <p:spTgt spid="48"/>
                                        </p:tgtEl>
                                      </p:cBhvr>
                                    </p:animEffect>
                                  </p:childTnLst>
                                </p:cTn>
                              </p:par>
                            </p:childTnLst>
                          </p:cTn>
                        </p:par>
                        <p:par>
                          <p:cTn id="88" fill="hold">
                            <p:stCondLst>
                              <p:cond delay="1000"/>
                            </p:stCondLst>
                            <p:childTnLst>
                              <p:par>
                                <p:cTn id="89" presetID="10" presetClass="entr" presetSubtype="0" fill="hold" grpId="0" nodeType="afterEffect">
                                  <p:stCondLst>
                                    <p:cond delay="0"/>
                                  </p:stCondLst>
                                  <p:childTnLst>
                                    <p:set>
                                      <p:cBhvr>
                                        <p:cTn id="90" dur="1" fill="hold">
                                          <p:stCondLst>
                                            <p:cond delay="0"/>
                                          </p:stCondLst>
                                        </p:cTn>
                                        <p:tgtEl>
                                          <p:spTgt spid="47"/>
                                        </p:tgtEl>
                                        <p:attrNameLst>
                                          <p:attrName>style.visibility</p:attrName>
                                        </p:attrNameLst>
                                      </p:cBhvr>
                                      <p:to>
                                        <p:strVal val="visible"/>
                                      </p:to>
                                    </p:set>
                                    <p:animEffect transition="in" filter="fade">
                                      <p:cBhvr>
                                        <p:cTn id="91" dur="500"/>
                                        <p:tgtEl>
                                          <p:spTgt spid="47"/>
                                        </p:tgtEl>
                                      </p:cBhvr>
                                    </p:animEffect>
                                  </p:childTnLst>
                                </p:cTn>
                              </p:par>
                            </p:childTnLst>
                          </p:cTn>
                        </p:par>
                        <p:par>
                          <p:cTn id="92" fill="hold">
                            <p:stCondLst>
                              <p:cond delay="1500"/>
                            </p:stCondLst>
                            <p:childTnLst>
                              <p:par>
                                <p:cTn id="93" presetID="10" presetClass="entr" presetSubtype="0" fill="hold" nodeType="afterEffect">
                                  <p:stCondLst>
                                    <p:cond delay="0"/>
                                  </p:stCondLst>
                                  <p:childTnLst>
                                    <p:set>
                                      <p:cBhvr>
                                        <p:cTn id="94" dur="1" fill="hold">
                                          <p:stCondLst>
                                            <p:cond delay="0"/>
                                          </p:stCondLst>
                                        </p:cTn>
                                        <p:tgtEl>
                                          <p:spTgt spid="18"/>
                                        </p:tgtEl>
                                        <p:attrNameLst>
                                          <p:attrName>style.visibility</p:attrName>
                                        </p:attrNameLst>
                                      </p:cBhvr>
                                      <p:to>
                                        <p:strVal val="visible"/>
                                      </p:to>
                                    </p:set>
                                    <p:animEffect transition="in" filter="fade">
                                      <p:cBhvr>
                                        <p:cTn id="95" dur="500"/>
                                        <p:tgtEl>
                                          <p:spTgt spid="18"/>
                                        </p:tgtEl>
                                      </p:cBhvr>
                                    </p:animEffect>
                                  </p:childTnLst>
                                </p:cTn>
                              </p:par>
                            </p:childTnLst>
                          </p:cTn>
                        </p:par>
                        <p:par>
                          <p:cTn id="96" fill="hold">
                            <p:stCondLst>
                              <p:cond delay="2000"/>
                            </p:stCondLst>
                            <p:childTnLst>
                              <p:par>
                                <p:cTn id="97" presetID="10" presetClass="entr" presetSubtype="0" fill="hold" grpId="0" nodeType="afterEffect">
                                  <p:stCondLst>
                                    <p:cond delay="0"/>
                                  </p:stCondLst>
                                  <p:childTnLst>
                                    <p:set>
                                      <p:cBhvr>
                                        <p:cTn id="98" dur="1" fill="hold">
                                          <p:stCondLst>
                                            <p:cond delay="0"/>
                                          </p:stCondLst>
                                        </p:cTn>
                                        <p:tgtEl>
                                          <p:spTgt spid="15"/>
                                        </p:tgtEl>
                                        <p:attrNameLst>
                                          <p:attrName>style.visibility</p:attrName>
                                        </p:attrNameLst>
                                      </p:cBhvr>
                                      <p:to>
                                        <p:strVal val="visible"/>
                                      </p:to>
                                    </p:set>
                                    <p:animEffect transition="in" filter="fade">
                                      <p:cBhvr>
                                        <p:cTn id="99" dur="500"/>
                                        <p:tgtEl>
                                          <p:spTgt spid="15"/>
                                        </p:tgtEl>
                                      </p:cBhvr>
                                    </p:animEffect>
                                  </p:childTnLst>
                                </p:cTn>
                              </p:par>
                            </p:childTnLst>
                          </p:cTn>
                        </p:par>
                      </p:childTnLst>
                    </p:cTn>
                  </p:par>
                  <p:par>
                    <p:cTn id="100" fill="hold">
                      <p:stCondLst>
                        <p:cond delay="indefinite"/>
                      </p:stCondLst>
                      <p:childTnLst>
                        <p:par>
                          <p:cTn id="101" fill="hold">
                            <p:stCondLst>
                              <p:cond delay="0"/>
                            </p:stCondLst>
                            <p:childTnLst>
                              <p:par>
                                <p:cTn id="102" presetID="22" presetClass="entr" presetSubtype="2" fill="hold" nodeType="clickEffect">
                                  <p:stCondLst>
                                    <p:cond delay="0"/>
                                  </p:stCondLst>
                                  <p:childTnLst>
                                    <p:set>
                                      <p:cBhvr>
                                        <p:cTn id="103" dur="1" fill="hold">
                                          <p:stCondLst>
                                            <p:cond delay="0"/>
                                          </p:stCondLst>
                                        </p:cTn>
                                        <p:tgtEl>
                                          <p:spTgt spid="84"/>
                                        </p:tgtEl>
                                        <p:attrNameLst>
                                          <p:attrName>style.visibility</p:attrName>
                                        </p:attrNameLst>
                                      </p:cBhvr>
                                      <p:to>
                                        <p:strVal val="visible"/>
                                      </p:to>
                                    </p:set>
                                    <p:animEffect transition="in" filter="wipe(right)">
                                      <p:cBhvr>
                                        <p:cTn id="104" dur="500"/>
                                        <p:tgtEl>
                                          <p:spTgt spid="84"/>
                                        </p:tgtEl>
                                      </p:cBhvr>
                                    </p:animEffect>
                                  </p:childTnLst>
                                </p:cTn>
                              </p:par>
                            </p:childTnLst>
                          </p:cTn>
                        </p:par>
                      </p:childTnLst>
                    </p:cTn>
                  </p:par>
                  <p:par>
                    <p:cTn id="105" fill="hold">
                      <p:stCondLst>
                        <p:cond delay="indefinite"/>
                      </p:stCondLst>
                      <p:childTnLst>
                        <p:par>
                          <p:cTn id="106" fill="hold">
                            <p:stCondLst>
                              <p:cond delay="0"/>
                            </p:stCondLst>
                            <p:childTnLst>
                              <p:par>
                                <p:cTn id="107" presetID="10" presetClass="entr" presetSubtype="0" fill="hold" grpId="0" nodeType="clickEffect">
                                  <p:stCondLst>
                                    <p:cond delay="0"/>
                                  </p:stCondLst>
                                  <p:childTnLst>
                                    <p:set>
                                      <p:cBhvr>
                                        <p:cTn id="108" dur="1" fill="hold">
                                          <p:stCondLst>
                                            <p:cond delay="0"/>
                                          </p:stCondLst>
                                        </p:cTn>
                                        <p:tgtEl>
                                          <p:spTgt spid="62"/>
                                        </p:tgtEl>
                                        <p:attrNameLst>
                                          <p:attrName>style.visibility</p:attrName>
                                        </p:attrNameLst>
                                      </p:cBhvr>
                                      <p:to>
                                        <p:strVal val="visible"/>
                                      </p:to>
                                    </p:set>
                                    <p:animEffect transition="in" filter="fade">
                                      <p:cBhvr>
                                        <p:cTn id="109" dur="500"/>
                                        <p:tgtEl>
                                          <p:spTgt spid="62"/>
                                        </p:tgtEl>
                                      </p:cBhvr>
                                    </p:animEffect>
                                  </p:childTnLst>
                                </p:cTn>
                              </p:par>
                            </p:childTnLst>
                          </p:cTn>
                        </p:par>
                        <p:par>
                          <p:cTn id="110" fill="hold">
                            <p:stCondLst>
                              <p:cond delay="500"/>
                            </p:stCondLst>
                            <p:childTnLst>
                              <p:par>
                                <p:cTn id="111" presetID="10" presetClass="entr" presetSubtype="0" fill="hold" nodeType="afterEffect">
                                  <p:stCondLst>
                                    <p:cond delay="0"/>
                                  </p:stCondLst>
                                  <p:childTnLst>
                                    <p:set>
                                      <p:cBhvr>
                                        <p:cTn id="112" dur="1" fill="hold">
                                          <p:stCondLst>
                                            <p:cond delay="0"/>
                                          </p:stCondLst>
                                        </p:cTn>
                                        <p:tgtEl>
                                          <p:spTgt spid="55"/>
                                        </p:tgtEl>
                                        <p:attrNameLst>
                                          <p:attrName>style.visibility</p:attrName>
                                        </p:attrNameLst>
                                      </p:cBhvr>
                                      <p:to>
                                        <p:strVal val="visible"/>
                                      </p:to>
                                    </p:set>
                                    <p:animEffect transition="in" filter="fade">
                                      <p:cBhvr>
                                        <p:cTn id="113" dur="500"/>
                                        <p:tgtEl>
                                          <p:spTgt spid="55"/>
                                        </p:tgtEl>
                                      </p:cBhvr>
                                    </p:animEffect>
                                  </p:childTnLst>
                                </p:cTn>
                              </p:par>
                            </p:childTnLst>
                          </p:cTn>
                        </p:par>
                        <p:par>
                          <p:cTn id="114" fill="hold">
                            <p:stCondLst>
                              <p:cond delay="1000"/>
                            </p:stCondLst>
                            <p:childTnLst>
                              <p:par>
                                <p:cTn id="115" presetID="10" presetClass="entr" presetSubtype="0" fill="hold" grpId="0" nodeType="afterEffect">
                                  <p:stCondLst>
                                    <p:cond delay="0"/>
                                  </p:stCondLst>
                                  <p:childTnLst>
                                    <p:set>
                                      <p:cBhvr>
                                        <p:cTn id="116" dur="1" fill="hold">
                                          <p:stCondLst>
                                            <p:cond delay="0"/>
                                          </p:stCondLst>
                                        </p:cTn>
                                        <p:tgtEl>
                                          <p:spTgt spid="51"/>
                                        </p:tgtEl>
                                        <p:attrNameLst>
                                          <p:attrName>style.visibility</p:attrName>
                                        </p:attrNameLst>
                                      </p:cBhvr>
                                      <p:to>
                                        <p:strVal val="visible"/>
                                      </p:to>
                                    </p:set>
                                    <p:animEffect transition="in" filter="fade">
                                      <p:cBhvr>
                                        <p:cTn id="117" dur="500"/>
                                        <p:tgtEl>
                                          <p:spTgt spid="51"/>
                                        </p:tgtEl>
                                      </p:cBhvr>
                                    </p:animEffect>
                                  </p:childTnLst>
                                </p:cTn>
                              </p:par>
                            </p:childTnLst>
                          </p:cTn>
                        </p:par>
                        <p:par>
                          <p:cTn id="118" fill="hold">
                            <p:stCondLst>
                              <p:cond delay="1500"/>
                            </p:stCondLst>
                            <p:childTnLst>
                              <p:par>
                                <p:cTn id="119" presetID="10" presetClass="entr" presetSubtype="0" fill="hold" nodeType="afterEffect">
                                  <p:stCondLst>
                                    <p:cond delay="0"/>
                                  </p:stCondLst>
                                  <p:childTnLst>
                                    <p:set>
                                      <p:cBhvr>
                                        <p:cTn id="120" dur="1" fill="hold">
                                          <p:stCondLst>
                                            <p:cond delay="0"/>
                                          </p:stCondLst>
                                        </p:cTn>
                                        <p:tgtEl>
                                          <p:spTgt spid="70"/>
                                        </p:tgtEl>
                                        <p:attrNameLst>
                                          <p:attrName>style.visibility</p:attrName>
                                        </p:attrNameLst>
                                      </p:cBhvr>
                                      <p:to>
                                        <p:strVal val="visible"/>
                                      </p:to>
                                    </p:set>
                                    <p:animEffect transition="in" filter="fade">
                                      <p:cBhvr>
                                        <p:cTn id="121" dur="500"/>
                                        <p:tgtEl>
                                          <p:spTgt spid="70"/>
                                        </p:tgtEl>
                                      </p:cBhvr>
                                    </p:animEffect>
                                  </p:childTnLst>
                                </p:cTn>
                              </p:par>
                            </p:childTnLst>
                          </p:cTn>
                        </p:par>
                        <p:par>
                          <p:cTn id="122" fill="hold">
                            <p:stCondLst>
                              <p:cond delay="2000"/>
                            </p:stCondLst>
                            <p:childTnLst>
                              <p:par>
                                <p:cTn id="123" presetID="10" presetClass="entr" presetSubtype="0" fill="hold" grpId="0" nodeType="afterEffect">
                                  <p:stCondLst>
                                    <p:cond delay="0"/>
                                  </p:stCondLst>
                                  <p:childTnLst>
                                    <p:set>
                                      <p:cBhvr>
                                        <p:cTn id="124" dur="1" fill="hold">
                                          <p:stCondLst>
                                            <p:cond delay="0"/>
                                          </p:stCondLst>
                                        </p:cTn>
                                        <p:tgtEl>
                                          <p:spTgt spid="52"/>
                                        </p:tgtEl>
                                        <p:attrNameLst>
                                          <p:attrName>style.visibility</p:attrName>
                                        </p:attrNameLst>
                                      </p:cBhvr>
                                      <p:to>
                                        <p:strVal val="visible"/>
                                      </p:to>
                                    </p:set>
                                    <p:animEffect transition="in" filter="fade">
                                      <p:cBhvr>
                                        <p:cTn id="125" dur="500"/>
                                        <p:tgtEl>
                                          <p:spTgt spid="52"/>
                                        </p:tgtEl>
                                      </p:cBhvr>
                                    </p:animEffect>
                                  </p:childTnLst>
                                </p:cTn>
                              </p:par>
                            </p:childTnLst>
                          </p:cTn>
                        </p:par>
                        <p:par>
                          <p:cTn id="126" fill="hold">
                            <p:stCondLst>
                              <p:cond delay="2500"/>
                            </p:stCondLst>
                            <p:childTnLst>
                              <p:par>
                                <p:cTn id="127" presetID="10" presetClass="entr" presetSubtype="0" fill="hold" nodeType="afterEffect">
                                  <p:stCondLst>
                                    <p:cond delay="0"/>
                                  </p:stCondLst>
                                  <p:childTnLst>
                                    <p:set>
                                      <p:cBhvr>
                                        <p:cTn id="128" dur="1" fill="hold">
                                          <p:stCondLst>
                                            <p:cond delay="0"/>
                                          </p:stCondLst>
                                        </p:cTn>
                                        <p:tgtEl>
                                          <p:spTgt spid="58"/>
                                        </p:tgtEl>
                                        <p:attrNameLst>
                                          <p:attrName>style.visibility</p:attrName>
                                        </p:attrNameLst>
                                      </p:cBhvr>
                                      <p:to>
                                        <p:strVal val="visible"/>
                                      </p:to>
                                    </p:set>
                                    <p:animEffect transition="in" filter="fade">
                                      <p:cBhvr>
                                        <p:cTn id="129" dur="500"/>
                                        <p:tgtEl>
                                          <p:spTgt spid="58"/>
                                        </p:tgtEl>
                                      </p:cBhvr>
                                    </p:animEffect>
                                  </p:childTnLst>
                                </p:cTn>
                              </p:par>
                            </p:childTnLst>
                          </p:cTn>
                        </p:par>
                        <p:par>
                          <p:cTn id="130" fill="hold">
                            <p:stCondLst>
                              <p:cond delay="3000"/>
                            </p:stCondLst>
                            <p:childTnLst>
                              <p:par>
                                <p:cTn id="131" presetID="10" presetClass="entr" presetSubtype="0" fill="hold" grpId="0" nodeType="afterEffect">
                                  <p:stCondLst>
                                    <p:cond delay="0"/>
                                  </p:stCondLst>
                                  <p:childTnLst>
                                    <p:set>
                                      <p:cBhvr>
                                        <p:cTn id="132" dur="1" fill="hold">
                                          <p:stCondLst>
                                            <p:cond delay="0"/>
                                          </p:stCondLst>
                                        </p:cTn>
                                        <p:tgtEl>
                                          <p:spTgt spid="53"/>
                                        </p:tgtEl>
                                        <p:attrNameLst>
                                          <p:attrName>style.visibility</p:attrName>
                                        </p:attrNameLst>
                                      </p:cBhvr>
                                      <p:to>
                                        <p:strVal val="visible"/>
                                      </p:to>
                                    </p:set>
                                    <p:animEffect transition="in" filter="fade">
                                      <p:cBhvr>
                                        <p:cTn id="133" dur="500"/>
                                        <p:tgtEl>
                                          <p:spTgt spid="53"/>
                                        </p:tgtEl>
                                      </p:cBhvr>
                                    </p:animEffect>
                                  </p:childTnLst>
                                </p:cTn>
                              </p:par>
                            </p:childTnLst>
                          </p:cTn>
                        </p:par>
                      </p:childTnLst>
                    </p:cTn>
                  </p:par>
                  <p:par>
                    <p:cTn id="134" fill="hold">
                      <p:stCondLst>
                        <p:cond delay="indefinite"/>
                      </p:stCondLst>
                      <p:childTnLst>
                        <p:par>
                          <p:cTn id="135" fill="hold">
                            <p:stCondLst>
                              <p:cond delay="0"/>
                            </p:stCondLst>
                            <p:childTnLst>
                              <p:par>
                                <p:cTn id="136" presetID="10" presetClass="entr" presetSubtype="0" fill="hold" grpId="0" nodeType="clickEffect">
                                  <p:stCondLst>
                                    <p:cond delay="0"/>
                                  </p:stCondLst>
                                  <p:childTnLst>
                                    <p:set>
                                      <p:cBhvr>
                                        <p:cTn id="137" dur="1" fill="hold">
                                          <p:stCondLst>
                                            <p:cond delay="0"/>
                                          </p:stCondLst>
                                        </p:cTn>
                                        <p:tgtEl>
                                          <p:spTgt spid="65"/>
                                        </p:tgtEl>
                                        <p:attrNameLst>
                                          <p:attrName>style.visibility</p:attrName>
                                        </p:attrNameLst>
                                      </p:cBhvr>
                                      <p:to>
                                        <p:strVal val="visible"/>
                                      </p:to>
                                    </p:set>
                                    <p:animEffect transition="in" filter="fade">
                                      <p:cBhvr>
                                        <p:cTn id="138" dur="500"/>
                                        <p:tgtEl>
                                          <p:spTgt spid="65"/>
                                        </p:tgtEl>
                                      </p:cBhvr>
                                    </p:animEffect>
                                  </p:childTnLst>
                                </p:cTn>
                              </p:par>
                            </p:childTnLst>
                          </p:cTn>
                        </p:par>
                        <p:par>
                          <p:cTn id="139" fill="hold">
                            <p:stCondLst>
                              <p:cond delay="500"/>
                            </p:stCondLst>
                            <p:childTnLst>
                              <p:par>
                                <p:cTn id="140" presetID="22" presetClass="entr" presetSubtype="1" fill="hold" nodeType="afterEffect">
                                  <p:stCondLst>
                                    <p:cond delay="0"/>
                                  </p:stCondLst>
                                  <p:childTnLst>
                                    <p:set>
                                      <p:cBhvr>
                                        <p:cTn id="141" dur="1" fill="hold">
                                          <p:stCondLst>
                                            <p:cond delay="0"/>
                                          </p:stCondLst>
                                        </p:cTn>
                                        <p:tgtEl>
                                          <p:spTgt spid="63"/>
                                        </p:tgtEl>
                                        <p:attrNameLst>
                                          <p:attrName>style.visibility</p:attrName>
                                        </p:attrNameLst>
                                      </p:cBhvr>
                                      <p:to>
                                        <p:strVal val="visible"/>
                                      </p:to>
                                    </p:set>
                                    <p:animEffect transition="in" filter="wipe(up)">
                                      <p:cBhvr>
                                        <p:cTn id="142" dur="500"/>
                                        <p:tgtEl>
                                          <p:spTgt spid="63"/>
                                        </p:tgtEl>
                                      </p:cBhvr>
                                    </p:animEffect>
                                  </p:childTnLst>
                                </p:cTn>
                              </p:par>
                            </p:childTnLst>
                          </p:cTn>
                        </p:par>
                        <p:par>
                          <p:cTn id="143" fill="hold">
                            <p:stCondLst>
                              <p:cond delay="1000"/>
                            </p:stCondLst>
                            <p:childTnLst>
                              <p:par>
                                <p:cTn id="144" presetID="22" presetClass="entr" presetSubtype="1" fill="hold" nodeType="afterEffect">
                                  <p:stCondLst>
                                    <p:cond delay="0"/>
                                  </p:stCondLst>
                                  <p:childTnLst>
                                    <p:set>
                                      <p:cBhvr>
                                        <p:cTn id="145" dur="1" fill="hold">
                                          <p:stCondLst>
                                            <p:cond delay="0"/>
                                          </p:stCondLst>
                                        </p:cTn>
                                        <p:tgtEl>
                                          <p:spTgt spid="73"/>
                                        </p:tgtEl>
                                        <p:attrNameLst>
                                          <p:attrName>style.visibility</p:attrName>
                                        </p:attrNameLst>
                                      </p:cBhvr>
                                      <p:to>
                                        <p:strVal val="visible"/>
                                      </p:to>
                                    </p:set>
                                    <p:animEffect transition="in" filter="wipe(up)">
                                      <p:cBhvr>
                                        <p:cTn id="146" dur="500"/>
                                        <p:tgtEl>
                                          <p:spTgt spid="73"/>
                                        </p:tgtEl>
                                      </p:cBhvr>
                                    </p:animEffect>
                                  </p:childTnLst>
                                </p:cTn>
                              </p:par>
                            </p:childTnLst>
                          </p:cTn>
                        </p:par>
                        <p:par>
                          <p:cTn id="147" fill="hold">
                            <p:stCondLst>
                              <p:cond delay="1500"/>
                            </p:stCondLst>
                            <p:childTnLst>
                              <p:par>
                                <p:cTn id="148" presetID="22" presetClass="entr" presetSubtype="1" fill="hold" nodeType="afterEffect">
                                  <p:stCondLst>
                                    <p:cond delay="0"/>
                                  </p:stCondLst>
                                  <p:childTnLst>
                                    <p:set>
                                      <p:cBhvr>
                                        <p:cTn id="149" dur="1" fill="hold">
                                          <p:stCondLst>
                                            <p:cond delay="0"/>
                                          </p:stCondLst>
                                        </p:cTn>
                                        <p:tgtEl>
                                          <p:spTgt spid="64"/>
                                        </p:tgtEl>
                                        <p:attrNameLst>
                                          <p:attrName>style.visibility</p:attrName>
                                        </p:attrNameLst>
                                      </p:cBhvr>
                                      <p:to>
                                        <p:strVal val="visible"/>
                                      </p:to>
                                    </p:set>
                                    <p:animEffect transition="in" filter="wipe(up)">
                                      <p:cBhvr>
                                        <p:cTn id="150" dur="500"/>
                                        <p:tgtEl>
                                          <p:spTgt spid="64"/>
                                        </p:tgtEl>
                                      </p:cBhvr>
                                    </p:animEffect>
                                  </p:childTnLst>
                                </p:cTn>
                              </p:par>
                            </p:childTnLst>
                          </p:cTn>
                        </p:par>
                      </p:childTnLst>
                    </p:cTn>
                  </p:par>
                  <p:par>
                    <p:cTn id="151" fill="hold">
                      <p:stCondLst>
                        <p:cond delay="indefinite"/>
                      </p:stCondLst>
                      <p:childTnLst>
                        <p:par>
                          <p:cTn id="152" fill="hold">
                            <p:stCondLst>
                              <p:cond delay="0"/>
                            </p:stCondLst>
                            <p:childTnLst>
                              <p:par>
                                <p:cTn id="153" presetID="10" presetClass="entr" presetSubtype="0" fill="hold" grpId="0" nodeType="clickEffect">
                                  <p:stCondLst>
                                    <p:cond delay="0"/>
                                  </p:stCondLst>
                                  <p:childTnLst>
                                    <p:set>
                                      <p:cBhvr>
                                        <p:cTn id="154" dur="1" fill="hold">
                                          <p:stCondLst>
                                            <p:cond delay="0"/>
                                          </p:stCondLst>
                                        </p:cTn>
                                        <p:tgtEl>
                                          <p:spTgt spid="57"/>
                                        </p:tgtEl>
                                        <p:attrNameLst>
                                          <p:attrName>style.visibility</p:attrName>
                                        </p:attrNameLst>
                                      </p:cBhvr>
                                      <p:to>
                                        <p:strVal val="visible"/>
                                      </p:to>
                                    </p:set>
                                    <p:animEffect transition="in" filter="fade">
                                      <p:cBhvr>
                                        <p:cTn id="155" dur="500"/>
                                        <p:tgtEl>
                                          <p:spTgt spid="57"/>
                                        </p:tgtEl>
                                      </p:cBhvr>
                                    </p:animEffect>
                                  </p:childTnLst>
                                </p:cTn>
                              </p:par>
                            </p:childTnLst>
                          </p:cTn>
                        </p:par>
                        <p:par>
                          <p:cTn id="156" fill="hold">
                            <p:stCondLst>
                              <p:cond delay="500"/>
                            </p:stCondLst>
                            <p:childTnLst>
                              <p:par>
                                <p:cTn id="157" presetID="10" presetClass="entr" presetSubtype="0" fill="hold" nodeType="afterEffect">
                                  <p:stCondLst>
                                    <p:cond delay="0"/>
                                  </p:stCondLst>
                                  <p:childTnLst>
                                    <p:set>
                                      <p:cBhvr>
                                        <p:cTn id="158" dur="1" fill="hold">
                                          <p:stCondLst>
                                            <p:cond delay="0"/>
                                          </p:stCondLst>
                                        </p:cTn>
                                        <p:tgtEl>
                                          <p:spTgt spid="77"/>
                                        </p:tgtEl>
                                        <p:attrNameLst>
                                          <p:attrName>style.visibility</p:attrName>
                                        </p:attrNameLst>
                                      </p:cBhvr>
                                      <p:to>
                                        <p:strVal val="visible"/>
                                      </p:to>
                                    </p:set>
                                    <p:animEffect transition="in" filter="fade">
                                      <p:cBhvr>
                                        <p:cTn id="159" dur="500"/>
                                        <p:tgtEl>
                                          <p:spTgt spid="77"/>
                                        </p:tgtEl>
                                      </p:cBhvr>
                                    </p:animEffect>
                                  </p:childTnLst>
                                </p:cTn>
                              </p:par>
                            </p:childTnLst>
                          </p:cTn>
                        </p:par>
                        <p:par>
                          <p:cTn id="160" fill="hold">
                            <p:stCondLst>
                              <p:cond delay="1000"/>
                            </p:stCondLst>
                            <p:childTnLst>
                              <p:par>
                                <p:cTn id="161" presetID="10" presetClass="entr" presetSubtype="0" fill="hold" grpId="0" nodeType="afterEffect">
                                  <p:stCondLst>
                                    <p:cond delay="0"/>
                                  </p:stCondLst>
                                  <p:childTnLst>
                                    <p:set>
                                      <p:cBhvr>
                                        <p:cTn id="162" dur="1" fill="hold">
                                          <p:stCondLst>
                                            <p:cond delay="0"/>
                                          </p:stCondLst>
                                        </p:cTn>
                                        <p:tgtEl>
                                          <p:spTgt spid="54"/>
                                        </p:tgtEl>
                                        <p:attrNameLst>
                                          <p:attrName>style.visibility</p:attrName>
                                        </p:attrNameLst>
                                      </p:cBhvr>
                                      <p:to>
                                        <p:strVal val="visible"/>
                                      </p:to>
                                    </p:set>
                                    <p:animEffect transition="in" filter="fade">
                                      <p:cBhvr>
                                        <p:cTn id="163" dur="500"/>
                                        <p:tgtEl>
                                          <p:spTgt spid="54"/>
                                        </p:tgtEl>
                                      </p:cBhvr>
                                    </p:animEffect>
                                  </p:childTnLst>
                                </p:cTn>
                              </p:par>
                            </p:childTnLst>
                          </p:cTn>
                        </p:par>
                        <p:par>
                          <p:cTn id="164" fill="hold">
                            <p:stCondLst>
                              <p:cond delay="1500"/>
                            </p:stCondLst>
                            <p:childTnLst>
                              <p:par>
                                <p:cTn id="165" presetID="10" presetClass="entr" presetSubtype="0" fill="hold" nodeType="afterEffect">
                                  <p:stCondLst>
                                    <p:cond delay="0"/>
                                  </p:stCondLst>
                                  <p:childTnLst>
                                    <p:set>
                                      <p:cBhvr>
                                        <p:cTn id="166" dur="1" fill="hold">
                                          <p:stCondLst>
                                            <p:cond delay="0"/>
                                          </p:stCondLst>
                                        </p:cTn>
                                        <p:tgtEl>
                                          <p:spTgt spid="81"/>
                                        </p:tgtEl>
                                        <p:attrNameLst>
                                          <p:attrName>style.visibility</p:attrName>
                                        </p:attrNameLst>
                                      </p:cBhvr>
                                      <p:to>
                                        <p:strVal val="visible"/>
                                      </p:to>
                                    </p:set>
                                    <p:animEffect transition="in" filter="fade">
                                      <p:cBhvr>
                                        <p:cTn id="167" dur="500"/>
                                        <p:tgtEl>
                                          <p:spTgt spid="81"/>
                                        </p:tgtEl>
                                      </p:cBhvr>
                                    </p:animEffect>
                                  </p:childTnLst>
                                </p:cTn>
                              </p:par>
                            </p:childTnLst>
                          </p:cTn>
                        </p:par>
                        <p:par>
                          <p:cTn id="168" fill="hold">
                            <p:stCondLst>
                              <p:cond delay="2000"/>
                            </p:stCondLst>
                            <p:childTnLst>
                              <p:par>
                                <p:cTn id="169" presetID="10" presetClass="entr" presetSubtype="0" fill="hold" grpId="0" nodeType="afterEffect">
                                  <p:stCondLst>
                                    <p:cond delay="0"/>
                                  </p:stCondLst>
                                  <p:childTnLst>
                                    <p:set>
                                      <p:cBhvr>
                                        <p:cTn id="170" dur="1" fill="hold">
                                          <p:stCondLst>
                                            <p:cond delay="0"/>
                                          </p:stCondLst>
                                        </p:cTn>
                                        <p:tgtEl>
                                          <p:spTgt spid="80"/>
                                        </p:tgtEl>
                                        <p:attrNameLst>
                                          <p:attrName>style.visibility</p:attrName>
                                        </p:attrNameLst>
                                      </p:cBhvr>
                                      <p:to>
                                        <p:strVal val="visible"/>
                                      </p:to>
                                    </p:set>
                                    <p:animEffect transition="in" filter="fade">
                                      <p:cBhvr>
                                        <p:cTn id="171" dur="500"/>
                                        <p:tgtEl>
                                          <p:spTgt spid="80"/>
                                        </p:tgtEl>
                                      </p:cBhvr>
                                    </p:animEffect>
                                  </p:childTnLst>
                                </p:cTn>
                              </p:par>
                            </p:childTnLst>
                          </p:cTn>
                        </p:par>
                        <p:par>
                          <p:cTn id="172" fill="hold">
                            <p:stCondLst>
                              <p:cond delay="2500"/>
                            </p:stCondLst>
                            <p:childTnLst>
                              <p:par>
                                <p:cTn id="173" presetID="10" presetClass="entr" presetSubtype="0" fill="hold" nodeType="afterEffect">
                                  <p:stCondLst>
                                    <p:cond delay="0"/>
                                  </p:stCondLst>
                                  <p:childTnLst>
                                    <p:set>
                                      <p:cBhvr>
                                        <p:cTn id="174" dur="1" fill="hold">
                                          <p:stCondLst>
                                            <p:cond delay="0"/>
                                          </p:stCondLst>
                                        </p:cTn>
                                        <p:tgtEl>
                                          <p:spTgt spid="19"/>
                                        </p:tgtEl>
                                        <p:attrNameLst>
                                          <p:attrName>style.visibility</p:attrName>
                                        </p:attrNameLst>
                                      </p:cBhvr>
                                      <p:to>
                                        <p:strVal val="visible"/>
                                      </p:to>
                                    </p:set>
                                    <p:animEffect transition="in" filter="fade">
                                      <p:cBhvr>
                                        <p:cTn id="175" dur="500"/>
                                        <p:tgtEl>
                                          <p:spTgt spid="19"/>
                                        </p:tgtEl>
                                      </p:cBhvr>
                                    </p:animEffect>
                                  </p:childTnLst>
                                </p:cTn>
                              </p:par>
                            </p:childTnLst>
                          </p:cTn>
                        </p:par>
                        <p:par>
                          <p:cTn id="176" fill="hold">
                            <p:stCondLst>
                              <p:cond delay="3000"/>
                            </p:stCondLst>
                            <p:childTnLst>
                              <p:par>
                                <p:cTn id="177" presetID="10" presetClass="entr" presetSubtype="0" fill="hold" grpId="0" nodeType="afterEffect">
                                  <p:stCondLst>
                                    <p:cond delay="0"/>
                                  </p:stCondLst>
                                  <p:childTnLst>
                                    <p:set>
                                      <p:cBhvr>
                                        <p:cTn id="178" dur="1" fill="hold">
                                          <p:stCondLst>
                                            <p:cond delay="0"/>
                                          </p:stCondLst>
                                        </p:cTn>
                                        <p:tgtEl>
                                          <p:spTgt spid="12"/>
                                        </p:tgtEl>
                                        <p:attrNameLst>
                                          <p:attrName>style.visibility</p:attrName>
                                        </p:attrNameLst>
                                      </p:cBhvr>
                                      <p:to>
                                        <p:strVal val="visible"/>
                                      </p:to>
                                    </p:set>
                                    <p:animEffect transition="in" filter="fade">
                                      <p:cBhvr>
                                        <p:cTn id="179" dur="500"/>
                                        <p:tgtEl>
                                          <p:spTgt spid="12"/>
                                        </p:tgtEl>
                                      </p:cBhvr>
                                    </p:animEffect>
                                  </p:childTnLst>
                                </p:cTn>
                              </p:par>
                              <p:par>
                                <p:cTn id="180" presetID="10" presetClass="entr" presetSubtype="0" fill="hold" grpId="0" nodeType="withEffect">
                                  <p:stCondLst>
                                    <p:cond delay="0"/>
                                  </p:stCondLst>
                                  <p:childTnLst>
                                    <p:set>
                                      <p:cBhvr>
                                        <p:cTn id="181" dur="1" fill="hold">
                                          <p:stCondLst>
                                            <p:cond delay="0"/>
                                          </p:stCondLst>
                                        </p:cTn>
                                        <p:tgtEl>
                                          <p:spTgt spid="91"/>
                                        </p:tgtEl>
                                        <p:attrNameLst>
                                          <p:attrName>style.visibility</p:attrName>
                                        </p:attrNameLst>
                                      </p:cBhvr>
                                      <p:to>
                                        <p:strVal val="visible"/>
                                      </p:to>
                                    </p:set>
                                    <p:animEffect transition="in" filter="fade">
                                      <p:cBhvr>
                                        <p:cTn id="182" dur="500"/>
                                        <p:tgtEl>
                                          <p:spTgt spid="91"/>
                                        </p:tgtEl>
                                      </p:cBhvr>
                                    </p:animEffect>
                                  </p:childTnLst>
                                </p:cTn>
                              </p:par>
                              <p:par>
                                <p:cTn id="183" presetID="10" presetClass="entr" presetSubtype="0" fill="hold" grpId="0" nodeType="withEffect">
                                  <p:stCondLst>
                                    <p:cond delay="0"/>
                                  </p:stCondLst>
                                  <p:childTnLst>
                                    <p:set>
                                      <p:cBhvr>
                                        <p:cTn id="184" dur="1" fill="hold">
                                          <p:stCondLst>
                                            <p:cond delay="0"/>
                                          </p:stCondLst>
                                        </p:cTn>
                                        <p:tgtEl>
                                          <p:spTgt spid="92"/>
                                        </p:tgtEl>
                                        <p:attrNameLst>
                                          <p:attrName>style.visibility</p:attrName>
                                        </p:attrNameLst>
                                      </p:cBhvr>
                                      <p:to>
                                        <p:strVal val="visible"/>
                                      </p:to>
                                    </p:set>
                                    <p:animEffect transition="in" filter="fade">
                                      <p:cBhvr>
                                        <p:cTn id="185" dur="500"/>
                                        <p:tgtEl>
                                          <p:spTgt spid="92"/>
                                        </p:tgtEl>
                                      </p:cBhvr>
                                    </p:animEffect>
                                  </p:childTnLst>
                                </p:cTn>
                              </p:par>
                              <p:par>
                                <p:cTn id="186" presetID="10" presetClass="entr" presetSubtype="0" fill="hold" grpId="0" nodeType="withEffect">
                                  <p:stCondLst>
                                    <p:cond delay="0"/>
                                  </p:stCondLst>
                                  <p:childTnLst>
                                    <p:set>
                                      <p:cBhvr>
                                        <p:cTn id="187" dur="1" fill="hold">
                                          <p:stCondLst>
                                            <p:cond delay="0"/>
                                          </p:stCondLst>
                                        </p:cTn>
                                        <p:tgtEl>
                                          <p:spTgt spid="93"/>
                                        </p:tgtEl>
                                        <p:attrNameLst>
                                          <p:attrName>style.visibility</p:attrName>
                                        </p:attrNameLst>
                                      </p:cBhvr>
                                      <p:to>
                                        <p:strVal val="visible"/>
                                      </p:to>
                                    </p:set>
                                    <p:animEffect transition="in" filter="fade">
                                      <p:cBhvr>
                                        <p:cTn id="188" dur="500"/>
                                        <p:tgtEl>
                                          <p:spTgt spid="93"/>
                                        </p:tgtEl>
                                      </p:cBhvr>
                                    </p:animEffect>
                                  </p:childTnLst>
                                </p:cTn>
                              </p:par>
                              <p:par>
                                <p:cTn id="189" presetID="10" presetClass="entr" presetSubtype="0" fill="hold" grpId="0" nodeType="withEffect">
                                  <p:stCondLst>
                                    <p:cond delay="0"/>
                                  </p:stCondLst>
                                  <p:childTnLst>
                                    <p:set>
                                      <p:cBhvr>
                                        <p:cTn id="190" dur="1" fill="hold">
                                          <p:stCondLst>
                                            <p:cond delay="0"/>
                                          </p:stCondLst>
                                        </p:cTn>
                                        <p:tgtEl>
                                          <p:spTgt spid="94"/>
                                        </p:tgtEl>
                                        <p:attrNameLst>
                                          <p:attrName>style.visibility</p:attrName>
                                        </p:attrNameLst>
                                      </p:cBhvr>
                                      <p:to>
                                        <p:strVal val="visible"/>
                                      </p:to>
                                    </p:set>
                                    <p:animEffect transition="in" filter="fade">
                                      <p:cBhvr>
                                        <p:cTn id="191" dur="500"/>
                                        <p:tgtEl>
                                          <p:spTgt spid="94"/>
                                        </p:tgtEl>
                                      </p:cBhvr>
                                    </p:animEffect>
                                  </p:childTnLst>
                                </p:cTn>
                              </p:par>
                              <p:par>
                                <p:cTn id="192" presetID="10" presetClass="entr" presetSubtype="0" fill="hold" grpId="0" nodeType="withEffect">
                                  <p:stCondLst>
                                    <p:cond delay="0"/>
                                  </p:stCondLst>
                                  <p:childTnLst>
                                    <p:set>
                                      <p:cBhvr>
                                        <p:cTn id="193" dur="1" fill="hold">
                                          <p:stCondLst>
                                            <p:cond delay="0"/>
                                          </p:stCondLst>
                                        </p:cTn>
                                        <p:tgtEl>
                                          <p:spTgt spid="95"/>
                                        </p:tgtEl>
                                        <p:attrNameLst>
                                          <p:attrName>style.visibility</p:attrName>
                                        </p:attrNameLst>
                                      </p:cBhvr>
                                      <p:to>
                                        <p:strVal val="visible"/>
                                      </p:to>
                                    </p:set>
                                    <p:animEffect transition="in" filter="fade">
                                      <p:cBhvr>
                                        <p:cTn id="194" dur="500"/>
                                        <p:tgtEl>
                                          <p:spTgt spid="95"/>
                                        </p:tgtEl>
                                      </p:cBhvr>
                                    </p:animEffect>
                                  </p:childTnLst>
                                </p:cTn>
                              </p:par>
                              <p:par>
                                <p:cTn id="195" presetID="10" presetClass="entr" presetSubtype="0" fill="hold" grpId="0" nodeType="withEffect">
                                  <p:stCondLst>
                                    <p:cond delay="0"/>
                                  </p:stCondLst>
                                  <p:childTnLst>
                                    <p:set>
                                      <p:cBhvr>
                                        <p:cTn id="196" dur="1" fill="hold">
                                          <p:stCondLst>
                                            <p:cond delay="0"/>
                                          </p:stCondLst>
                                        </p:cTn>
                                        <p:tgtEl>
                                          <p:spTgt spid="96"/>
                                        </p:tgtEl>
                                        <p:attrNameLst>
                                          <p:attrName>style.visibility</p:attrName>
                                        </p:attrNameLst>
                                      </p:cBhvr>
                                      <p:to>
                                        <p:strVal val="visible"/>
                                      </p:to>
                                    </p:set>
                                    <p:animEffect transition="in" filter="fade">
                                      <p:cBhvr>
                                        <p:cTn id="197" dur="500"/>
                                        <p:tgtEl>
                                          <p:spTgt spid="96"/>
                                        </p:tgtEl>
                                      </p:cBhvr>
                                    </p:animEffect>
                                  </p:childTnLst>
                                </p:cTn>
                              </p:par>
                              <p:par>
                                <p:cTn id="198" presetID="10" presetClass="entr" presetSubtype="0" fill="hold" grpId="0" nodeType="withEffect">
                                  <p:stCondLst>
                                    <p:cond delay="0"/>
                                  </p:stCondLst>
                                  <p:childTnLst>
                                    <p:set>
                                      <p:cBhvr>
                                        <p:cTn id="199" dur="1" fill="hold">
                                          <p:stCondLst>
                                            <p:cond delay="0"/>
                                          </p:stCondLst>
                                        </p:cTn>
                                        <p:tgtEl>
                                          <p:spTgt spid="97"/>
                                        </p:tgtEl>
                                        <p:attrNameLst>
                                          <p:attrName>style.visibility</p:attrName>
                                        </p:attrNameLst>
                                      </p:cBhvr>
                                      <p:to>
                                        <p:strVal val="visible"/>
                                      </p:to>
                                    </p:set>
                                    <p:animEffect transition="in" filter="fade">
                                      <p:cBhvr>
                                        <p:cTn id="200" dur="500"/>
                                        <p:tgtEl>
                                          <p:spTgt spid="97"/>
                                        </p:tgtEl>
                                      </p:cBhvr>
                                    </p:animEffect>
                                  </p:childTnLst>
                                </p:cTn>
                              </p:par>
                              <p:par>
                                <p:cTn id="201" presetID="10" presetClass="entr" presetSubtype="0" fill="hold" grpId="0" nodeType="withEffect">
                                  <p:stCondLst>
                                    <p:cond delay="0"/>
                                  </p:stCondLst>
                                  <p:childTnLst>
                                    <p:set>
                                      <p:cBhvr>
                                        <p:cTn id="202" dur="1" fill="hold">
                                          <p:stCondLst>
                                            <p:cond delay="0"/>
                                          </p:stCondLst>
                                        </p:cTn>
                                        <p:tgtEl>
                                          <p:spTgt spid="98"/>
                                        </p:tgtEl>
                                        <p:attrNameLst>
                                          <p:attrName>style.visibility</p:attrName>
                                        </p:attrNameLst>
                                      </p:cBhvr>
                                      <p:to>
                                        <p:strVal val="visible"/>
                                      </p:to>
                                    </p:set>
                                    <p:animEffect transition="in" filter="fade">
                                      <p:cBhvr>
                                        <p:cTn id="203" dur="500"/>
                                        <p:tgtEl>
                                          <p:spTgt spid="98"/>
                                        </p:tgtEl>
                                      </p:cBhvr>
                                    </p:animEffect>
                                  </p:childTnLst>
                                </p:cTn>
                              </p:par>
                              <p:par>
                                <p:cTn id="204" presetID="10" presetClass="entr" presetSubtype="0" fill="hold" grpId="0" nodeType="withEffect">
                                  <p:stCondLst>
                                    <p:cond delay="0"/>
                                  </p:stCondLst>
                                  <p:childTnLst>
                                    <p:set>
                                      <p:cBhvr>
                                        <p:cTn id="205" dur="1" fill="hold">
                                          <p:stCondLst>
                                            <p:cond delay="0"/>
                                          </p:stCondLst>
                                        </p:cTn>
                                        <p:tgtEl>
                                          <p:spTgt spid="99"/>
                                        </p:tgtEl>
                                        <p:attrNameLst>
                                          <p:attrName>style.visibility</p:attrName>
                                        </p:attrNameLst>
                                      </p:cBhvr>
                                      <p:to>
                                        <p:strVal val="visible"/>
                                      </p:to>
                                    </p:set>
                                    <p:animEffect transition="in" filter="fade">
                                      <p:cBhvr>
                                        <p:cTn id="206" dur="500"/>
                                        <p:tgtEl>
                                          <p:spTgt spid="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0" grpId="0" animBg="1"/>
      <p:bldP spid="12" grpId="0" animBg="1"/>
      <p:bldP spid="13" grpId="0" animBg="1"/>
      <p:bldP spid="14" grpId="0" animBg="1"/>
      <p:bldP spid="15" grpId="0" animBg="1"/>
      <p:bldP spid="20" grpId="0" animBg="1"/>
      <p:bldP spid="28" grpId="0" animBg="1"/>
      <p:bldP spid="29" grpId="0" animBg="1"/>
      <p:bldP spid="47" grpId="0" animBg="1"/>
      <p:bldP spid="51" grpId="0" animBg="1"/>
      <p:bldP spid="52" grpId="0" animBg="1"/>
      <p:bldP spid="53" grpId="0" animBg="1"/>
      <p:bldP spid="54" grpId="0" animBg="1"/>
      <p:bldP spid="80" grpId="0" animBg="1"/>
      <p:bldP spid="91" grpId="0"/>
      <p:bldP spid="92" grpId="0"/>
      <p:bldP spid="93" grpId="0"/>
      <p:bldP spid="94" grpId="0"/>
      <p:bldP spid="95" grpId="0"/>
      <p:bldP spid="96" grpId="0"/>
      <p:bldP spid="97" grpId="0"/>
      <p:bldP spid="98" grpId="0"/>
      <p:bldP spid="99" grpId="0"/>
      <p:bldP spid="56" grpId="0"/>
      <p:bldP spid="57" grpId="0"/>
      <p:bldP spid="59" grpId="0"/>
      <p:bldP spid="60" grpId="0"/>
      <p:bldP spid="61" grpId="0"/>
      <p:bldP spid="62" grpId="0"/>
      <p:bldP spid="6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74" y="-120320"/>
            <a:ext cx="9089201" cy="762000"/>
          </a:xfrm>
        </p:spPr>
        <p:txBody>
          <a:bodyPr>
            <a:normAutofit/>
          </a:bodyPr>
          <a:lstStyle/>
          <a:p>
            <a:pPr algn="l"/>
            <a:r>
              <a:rPr lang="en-US" sz="2800" b="1" dirty="0" smtClean="0">
                <a:solidFill>
                  <a:srgbClr val="FF0000"/>
                </a:solidFill>
                <a:effectLst>
                  <a:outerShdw blurRad="38100" dist="38100" dir="2700000" algn="tl">
                    <a:srgbClr val="000000">
                      <a:alpha val="43137"/>
                    </a:srgbClr>
                  </a:outerShdw>
                </a:effectLst>
              </a:rPr>
              <a:t>General Principles of RCA – 1/2</a:t>
            </a:r>
            <a:endParaRPr lang="en-US" sz="2800" b="1" dirty="0">
              <a:solidFill>
                <a:srgbClr val="FF0000"/>
              </a:solidFill>
              <a:effectLst>
                <a:outerShdw blurRad="38100" dist="38100" dir="2700000" algn="tl">
                  <a:srgbClr val="000000">
                    <a:alpha val="43137"/>
                  </a:srgbClr>
                </a:outerShdw>
              </a:effectLst>
            </a:endParaRPr>
          </a:p>
        </p:txBody>
      </p:sp>
      <p:cxnSp>
        <p:nvCxnSpPr>
          <p:cNvPr id="7" name="Straight Connector 6"/>
          <p:cNvCxnSpPr/>
          <p:nvPr/>
        </p:nvCxnSpPr>
        <p:spPr>
          <a:xfrm>
            <a:off x="-13855" y="587081"/>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3</a:t>
            </a:fld>
            <a:endParaRPr lang="en-US" b="1" dirty="0">
              <a:solidFill>
                <a:prstClr val="black"/>
              </a:solidFill>
            </a:endParaRPr>
          </a:p>
        </p:txBody>
      </p:sp>
      <p:sp>
        <p:nvSpPr>
          <p:cNvPr id="9" name="TextBox 8"/>
          <p:cNvSpPr txBox="1"/>
          <p:nvPr/>
        </p:nvSpPr>
        <p:spPr>
          <a:xfrm>
            <a:off x="0" y="732693"/>
            <a:ext cx="8906977" cy="5509200"/>
          </a:xfrm>
          <a:prstGeom prst="rect">
            <a:avLst/>
          </a:prstGeom>
          <a:noFill/>
        </p:spPr>
        <p:txBody>
          <a:bodyPr wrap="square" rtlCol="0">
            <a:spAutoFit/>
          </a:bodyPr>
          <a:lstStyle/>
          <a:p>
            <a:pPr marL="234950" indent="-234950">
              <a:spcBef>
                <a:spcPts val="1200"/>
              </a:spcBef>
              <a:buClr>
                <a:srgbClr val="FF0000"/>
              </a:buClr>
              <a:buSzPct val="65000"/>
              <a:buFont typeface="Wingdings" pitchFamily="2" charset="2"/>
              <a:buChar char="§"/>
            </a:pPr>
            <a:r>
              <a:rPr lang="en-US" sz="2400" dirty="0" smtClean="0">
                <a:solidFill>
                  <a:prstClr val="black"/>
                </a:solidFill>
              </a:rPr>
              <a:t>Primary Aim of RCA: to </a:t>
            </a:r>
            <a:r>
              <a:rPr lang="en-US" sz="2400" dirty="0">
                <a:solidFill>
                  <a:prstClr val="black"/>
                </a:solidFill>
              </a:rPr>
              <a:t>identify the factors that resulted in the nature, the magnitude, the location, and the timing of the harmful outcomes (consequences) of one or more past events in order to identify what </a:t>
            </a:r>
            <a:r>
              <a:rPr lang="en-US" sz="2400" dirty="0" smtClean="0">
                <a:solidFill>
                  <a:prstClr val="black"/>
                </a:solidFill>
              </a:rPr>
              <a:t>behaviours</a:t>
            </a:r>
            <a:r>
              <a:rPr lang="en-US" sz="2400" dirty="0">
                <a:solidFill>
                  <a:prstClr val="black"/>
                </a:solidFill>
              </a:rPr>
              <a:t>, actions, inactions, or conditions need to be changed to prevent recurrence of similar harmful outcomes and to identify the lessons to be learned to promote the achievement of better </a:t>
            </a:r>
            <a:r>
              <a:rPr lang="en-US" sz="2400" dirty="0" smtClean="0">
                <a:solidFill>
                  <a:prstClr val="black"/>
                </a:solidFill>
              </a:rPr>
              <a:t>consequences</a:t>
            </a:r>
            <a:endParaRPr lang="en-US" sz="2400" dirty="0">
              <a:solidFill>
                <a:prstClr val="black"/>
              </a:solidFill>
            </a:endParaRPr>
          </a:p>
          <a:p>
            <a:pPr marL="234950" indent="-234950">
              <a:spcBef>
                <a:spcPts val="1200"/>
              </a:spcBef>
              <a:buClr>
                <a:srgbClr val="FF0000"/>
              </a:buClr>
              <a:buSzPct val="65000"/>
              <a:buFont typeface="Wingdings" pitchFamily="2" charset="2"/>
              <a:buChar char="§"/>
            </a:pPr>
            <a:r>
              <a:rPr lang="en-US" sz="2400" dirty="0" smtClean="0">
                <a:solidFill>
                  <a:prstClr val="black"/>
                </a:solidFill>
              </a:rPr>
              <a:t>RCA must be systematic, with </a:t>
            </a:r>
            <a:r>
              <a:rPr lang="en-US" sz="2400" dirty="0">
                <a:solidFill>
                  <a:prstClr val="black"/>
                </a:solidFill>
              </a:rPr>
              <a:t>conclusions and </a:t>
            </a:r>
            <a:r>
              <a:rPr lang="en-US" sz="2400" dirty="0" smtClean="0">
                <a:solidFill>
                  <a:prstClr val="black"/>
                </a:solidFill>
              </a:rPr>
              <a:t>identified root causes, backed </a:t>
            </a:r>
            <a:r>
              <a:rPr lang="en-US" sz="2400" dirty="0">
                <a:solidFill>
                  <a:prstClr val="black"/>
                </a:solidFill>
              </a:rPr>
              <a:t>up by documented </a:t>
            </a:r>
            <a:r>
              <a:rPr lang="en-US" sz="2400" dirty="0" smtClean="0">
                <a:solidFill>
                  <a:prstClr val="black"/>
                </a:solidFill>
              </a:rPr>
              <a:t>evidence – the 5 step approach</a:t>
            </a:r>
          </a:p>
          <a:p>
            <a:pPr marL="234950" indent="-234950">
              <a:spcBef>
                <a:spcPts val="1200"/>
              </a:spcBef>
              <a:buClr>
                <a:srgbClr val="FF0000"/>
              </a:buClr>
              <a:buSzPct val="65000"/>
              <a:buFont typeface="Wingdings" pitchFamily="2" charset="2"/>
              <a:buChar char="§"/>
            </a:pPr>
            <a:r>
              <a:rPr lang="en-US" sz="2400" dirty="0" smtClean="0">
                <a:solidFill>
                  <a:prstClr val="black"/>
                </a:solidFill>
              </a:rPr>
              <a:t>Usually requires a team effort</a:t>
            </a:r>
            <a:endParaRPr lang="en-US" sz="2400" dirty="0">
              <a:solidFill>
                <a:prstClr val="black"/>
              </a:solidFill>
            </a:endParaRPr>
          </a:p>
          <a:p>
            <a:pPr marL="234950" indent="-234950">
              <a:spcBef>
                <a:spcPts val="1200"/>
              </a:spcBef>
              <a:buClr>
                <a:srgbClr val="FF0000"/>
              </a:buClr>
              <a:buSzPct val="65000"/>
              <a:buFont typeface="Wingdings" pitchFamily="2" charset="2"/>
              <a:buChar char="§"/>
            </a:pPr>
            <a:r>
              <a:rPr lang="en-US" sz="2400" dirty="0">
                <a:solidFill>
                  <a:prstClr val="black"/>
                </a:solidFill>
              </a:rPr>
              <a:t>There may be more than one root cause for </a:t>
            </a:r>
            <a:r>
              <a:rPr lang="en-US" sz="2400" dirty="0" smtClean="0">
                <a:solidFill>
                  <a:prstClr val="black"/>
                </a:solidFill>
              </a:rPr>
              <a:t>a problem</a:t>
            </a:r>
            <a:endParaRPr lang="en-US" sz="2400" dirty="0">
              <a:solidFill>
                <a:prstClr val="black"/>
              </a:solidFill>
            </a:endParaRPr>
          </a:p>
          <a:p>
            <a:pPr marL="234950" indent="-234950">
              <a:spcBef>
                <a:spcPts val="1200"/>
              </a:spcBef>
              <a:buClr>
                <a:srgbClr val="FF0000"/>
              </a:buClr>
              <a:buSzPct val="65000"/>
              <a:buFont typeface="Wingdings" pitchFamily="2" charset="2"/>
              <a:buChar char="§"/>
            </a:pPr>
            <a:r>
              <a:rPr lang="en-US" sz="2400" dirty="0" smtClean="0">
                <a:solidFill>
                  <a:prstClr val="black"/>
                </a:solidFill>
              </a:rPr>
              <a:t>RCA must present solutions; if alternative solutions are </a:t>
            </a:r>
            <a:r>
              <a:rPr lang="en-US" sz="2400" dirty="0">
                <a:solidFill>
                  <a:prstClr val="black"/>
                </a:solidFill>
              </a:rPr>
              <a:t>equally effective, </a:t>
            </a:r>
            <a:r>
              <a:rPr lang="en-US" sz="2400" dirty="0" smtClean="0">
                <a:solidFill>
                  <a:prstClr val="black"/>
                </a:solidFill>
              </a:rPr>
              <a:t>the </a:t>
            </a:r>
            <a:r>
              <a:rPr lang="en-US" sz="2400" dirty="0">
                <a:solidFill>
                  <a:prstClr val="black"/>
                </a:solidFill>
              </a:rPr>
              <a:t>simplest or lowest cost </a:t>
            </a:r>
            <a:r>
              <a:rPr lang="en-US" sz="2400" dirty="0" smtClean="0">
                <a:solidFill>
                  <a:prstClr val="black"/>
                </a:solidFill>
              </a:rPr>
              <a:t>solution </a:t>
            </a:r>
            <a:r>
              <a:rPr lang="en-US" sz="2400" dirty="0">
                <a:solidFill>
                  <a:prstClr val="black"/>
                </a:solidFill>
              </a:rPr>
              <a:t>is </a:t>
            </a:r>
            <a:r>
              <a:rPr lang="en-US" sz="2400" dirty="0" smtClean="0">
                <a:solidFill>
                  <a:prstClr val="black"/>
                </a:solidFill>
              </a:rPr>
              <a:t>preferred</a:t>
            </a:r>
            <a:endParaRPr lang="en-US" sz="2400" dirty="0">
              <a:solidFill>
                <a:prstClr val="black"/>
              </a:solidFill>
            </a:endParaRPr>
          </a:p>
        </p:txBody>
      </p:sp>
      <p:sp>
        <p:nvSpPr>
          <p:cNvPr id="8" name="Footer Placeholder 3"/>
          <p:cNvSpPr>
            <a:spLocks noGrp="1"/>
          </p:cNvSpPr>
          <p:nvPr>
            <p:ph type="ftr" sz="quarter" idx="11"/>
          </p:nvPr>
        </p:nvSpPr>
        <p:spPr>
          <a:xfrm>
            <a:off x="-13252" y="6496187"/>
            <a:ext cx="1143000" cy="365125"/>
          </a:xfrm>
        </p:spPr>
        <p:txBody>
          <a:bodyPr/>
          <a:lstStyle/>
          <a:p>
            <a:r>
              <a:rPr lang="en-US" dirty="0" err="1" smtClean="0"/>
              <a:t>MEhsanSaeed</a:t>
            </a:r>
            <a:endParaRPr lang="en-US" dirty="0"/>
          </a:p>
        </p:txBody>
      </p:sp>
    </p:spTree>
    <p:extLst>
      <p:ext uri="{BB962C8B-B14F-4D97-AF65-F5344CB8AC3E}">
        <p14:creationId xmlns:p14="http://schemas.microsoft.com/office/powerpoint/2010/main" val="42818397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74" y="-120320"/>
            <a:ext cx="9089201" cy="762000"/>
          </a:xfrm>
        </p:spPr>
        <p:txBody>
          <a:bodyPr>
            <a:normAutofit/>
          </a:bodyPr>
          <a:lstStyle/>
          <a:p>
            <a:r>
              <a:rPr lang="en-US" sz="2800" b="1" dirty="0" smtClean="0">
                <a:solidFill>
                  <a:srgbClr val="FF0000"/>
                </a:solidFill>
                <a:effectLst>
                  <a:outerShdw blurRad="38100" dist="38100" dir="2700000" algn="tl">
                    <a:srgbClr val="000000">
                      <a:alpha val="43137"/>
                    </a:srgbClr>
                  </a:outerShdw>
                </a:effectLst>
              </a:rPr>
              <a:t>General Principles </a:t>
            </a:r>
            <a:r>
              <a:rPr lang="en-US" sz="2800" dirty="0"/>
              <a:t>of RCA – </a:t>
            </a:r>
            <a:r>
              <a:rPr lang="en-US" sz="2800" dirty="0" smtClean="0"/>
              <a:t>2/2</a:t>
            </a:r>
            <a:endParaRPr lang="en-US" sz="2800" b="1" dirty="0">
              <a:solidFill>
                <a:srgbClr val="FF0000"/>
              </a:solidFill>
              <a:effectLst>
                <a:outerShdw blurRad="38100" dist="38100" dir="2700000" algn="tl">
                  <a:srgbClr val="000000">
                    <a:alpha val="43137"/>
                  </a:srgbClr>
                </a:outerShdw>
              </a:effectLst>
            </a:endParaRPr>
          </a:p>
        </p:txBody>
      </p:sp>
      <p:cxnSp>
        <p:nvCxnSpPr>
          <p:cNvPr id="7" name="Straight Connector 6"/>
          <p:cNvCxnSpPr/>
          <p:nvPr/>
        </p:nvCxnSpPr>
        <p:spPr>
          <a:xfrm>
            <a:off x="-13855" y="587081"/>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4</a:t>
            </a:fld>
            <a:endParaRPr lang="en-US" b="1" dirty="0">
              <a:solidFill>
                <a:prstClr val="black"/>
              </a:solidFill>
            </a:endParaRPr>
          </a:p>
        </p:txBody>
      </p:sp>
      <p:sp>
        <p:nvSpPr>
          <p:cNvPr id="9" name="TextBox 8"/>
          <p:cNvSpPr txBox="1"/>
          <p:nvPr/>
        </p:nvSpPr>
        <p:spPr>
          <a:xfrm>
            <a:off x="0" y="732693"/>
            <a:ext cx="8906977" cy="4985980"/>
          </a:xfrm>
          <a:prstGeom prst="rect">
            <a:avLst/>
          </a:prstGeom>
          <a:noFill/>
        </p:spPr>
        <p:txBody>
          <a:bodyPr wrap="square" rtlCol="0">
            <a:spAutoFit/>
          </a:bodyPr>
          <a:lstStyle/>
          <a:p>
            <a:pPr marL="234950" indent="-234950">
              <a:spcBef>
                <a:spcPts val="1200"/>
              </a:spcBef>
              <a:buClr>
                <a:srgbClr val="FF0000"/>
              </a:buClr>
              <a:buSzPct val="65000"/>
              <a:buFont typeface="Wingdings" pitchFamily="2" charset="2"/>
              <a:buChar char="§"/>
            </a:pPr>
            <a:r>
              <a:rPr lang="en-US" sz="2400" dirty="0" smtClean="0">
                <a:solidFill>
                  <a:prstClr val="black"/>
                </a:solidFill>
              </a:rPr>
              <a:t>Root </a:t>
            </a:r>
            <a:r>
              <a:rPr lang="en-US" sz="2400" dirty="0">
                <a:solidFill>
                  <a:prstClr val="black"/>
                </a:solidFill>
              </a:rPr>
              <a:t>causes identified depend on the way in which the problem or event is </a:t>
            </a:r>
            <a:r>
              <a:rPr lang="en-US" sz="2400" dirty="0" smtClean="0">
                <a:solidFill>
                  <a:prstClr val="black"/>
                </a:solidFill>
              </a:rPr>
              <a:t>defined through effective </a:t>
            </a:r>
            <a:r>
              <a:rPr lang="en-US" sz="2400" dirty="0">
                <a:solidFill>
                  <a:prstClr val="black"/>
                </a:solidFill>
              </a:rPr>
              <a:t>problem </a:t>
            </a:r>
            <a:r>
              <a:rPr lang="en-US" sz="2400" dirty="0" smtClean="0">
                <a:solidFill>
                  <a:prstClr val="black"/>
                </a:solidFill>
              </a:rPr>
              <a:t>statements</a:t>
            </a:r>
            <a:endParaRPr lang="en-US" sz="2400" dirty="0">
              <a:solidFill>
                <a:prstClr val="black"/>
              </a:solidFill>
            </a:endParaRPr>
          </a:p>
          <a:p>
            <a:pPr marL="234950" indent="-234950">
              <a:spcBef>
                <a:spcPts val="1200"/>
              </a:spcBef>
              <a:buClr>
                <a:srgbClr val="FF0000"/>
              </a:buClr>
              <a:buSzPct val="65000"/>
              <a:buFont typeface="Wingdings" pitchFamily="2" charset="2"/>
              <a:buChar char="§"/>
            </a:pPr>
            <a:r>
              <a:rPr lang="en-US" sz="2400" dirty="0" smtClean="0">
                <a:solidFill>
                  <a:prstClr val="black"/>
                </a:solidFill>
              </a:rPr>
              <a:t>RCA </a:t>
            </a:r>
            <a:r>
              <a:rPr lang="en-US" sz="2400" dirty="0">
                <a:solidFill>
                  <a:prstClr val="black"/>
                </a:solidFill>
              </a:rPr>
              <a:t>should establish a sequence of events or timeline to understand the relationships between contributory (causal) factors, root cause(s) and the defined </a:t>
            </a:r>
            <a:r>
              <a:rPr lang="en-US" sz="2400" dirty="0" smtClean="0">
                <a:solidFill>
                  <a:prstClr val="black"/>
                </a:solidFill>
              </a:rPr>
              <a:t>problem </a:t>
            </a:r>
            <a:r>
              <a:rPr lang="en-US" sz="2400" dirty="0">
                <a:solidFill>
                  <a:prstClr val="black"/>
                </a:solidFill>
              </a:rPr>
              <a:t>to prevent in the </a:t>
            </a:r>
            <a:r>
              <a:rPr lang="en-US" sz="2400" dirty="0" smtClean="0">
                <a:solidFill>
                  <a:prstClr val="black"/>
                </a:solidFill>
              </a:rPr>
              <a:t>future</a:t>
            </a:r>
            <a:endParaRPr lang="en-US" sz="2400" dirty="0">
              <a:solidFill>
                <a:prstClr val="black"/>
              </a:solidFill>
            </a:endParaRPr>
          </a:p>
          <a:p>
            <a:pPr marL="234950" indent="-234950">
              <a:spcBef>
                <a:spcPts val="1200"/>
              </a:spcBef>
              <a:buClr>
                <a:srgbClr val="FF0000"/>
              </a:buClr>
              <a:buSzPct val="65000"/>
              <a:buFont typeface="Wingdings" pitchFamily="2" charset="2"/>
              <a:buChar char="§"/>
            </a:pPr>
            <a:r>
              <a:rPr lang="en-US" sz="2400" dirty="0" smtClean="0">
                <a:solidFill>
                  <a:prstClr val="black"/>
                </a:solidFill>
              </a:rPr>
              <a:t>RCA help </a:t>
            </a:r>
            <a:r>
              <a:rPr lang="en-US" sz="2400" dirty="0">
                <a:solidFill>
                  <a:prstClr val="black"/>
                </a:solidFill>
              </a:rPr>
              <a:t>transform a reactive culture </a:t>
            </a:r>
            <a:r>
              <a:rPr lang="en-US" sz="2400" dirty="0" smtClean="0">
                <a:solidFill>
                  <a:prstClr val="black"/>
                </a:solidFill>
              </a:rPr>
              <a:t>into </a:t>
            </a:r>
            <a:r>
              <a:rPr lang="en-US" sz="2400" dirty="0">
                <a:solidFill>
                  <a:prstClr val="black"/>
                </a:solidFill>
              </a:rPr>
              <a:t>a forward-looking culture that solves problems before they occur or </a:t>
            </a:r>
            <a:r>
              <a:rPr lang="en-US" sz="2400" dirty="0" smtClean="0">
                <a:solidFill>
                  <a:prstClr val="black"/>
                </a:solidFill>
              </a:rPr>
              <a:t>escalate; RCA </a:t>
            </a:r>
            <a:r>
              <a:rPr lang="en-US" sz="2400" dirty="0">
                <a:solidFill>
                  <a:prstClr val="black"/>
                </a:solidFill>
              </a:rPr>
              <a:t>reduces the frequency of problems occurring over time within the environment where the root cause analysis process is used.</a:t>
            </a:r>
          </a:p>
          <a:p>
            <a:pPr marL="234950" indent="-234950">
              <a:spcBef>
                <a:spcPts val="1200"/>
              </a:spcBef>
              <a:buClr>
                <a:srgbClr val="FF0000"/>
              </a:buClr>
              <a:buSzPct val="65000"/>
              <a:buFont typeface="Wingdings" pitchFamily="2" charset="2"/>
              <a:buChar char="§"/>
            </a:pPr>
            <a:r>
              <a:rPr lang="en-US" sz="2400" dirty="0" smtClean="0">
                <a:solidFill>
                  <a:prstClr val="black"/>
                </a:solidFill>
              </a:rPr>
              <a:t>RCA </a:t>
            </a:r>
            <a:r>
              <a:rPr lang="en-US" sz="2400" dirty="0">
                <a:solidFill>
                  <a:prstClr val="black"/>
                </a:solidFill>
              </a:rPr>
              <a:t>is a threat to many cultures and </a:t>
            </a:r>
            <a:r>
              <a:rPr lang="en-US" sz="2400" dirty="0" smtClean="0">
                <a:solidFill>
                  <a:prstClr val="black"/>
                </a:solidFill>
              </a:rPr>
              <a:t>environments and, therefore, meets </a:t>
            </a:r>
            <a:r>
              <a:rPr lang="en-US" sz="2400" dirty="0">
                <a:solidFill>
                  <a:prstClr val="black"/>
                </a:solidFill>
              </a:rPr>
              <a:t>with </a:t>
            </a:r>
            <a:r>
              <a:rPr lang="en-US" sz="2400" dirty="0" smtClean="0">
                <a:solidFill>
                  <a:prstClr val="black"/>
                </a:solidFill>
              </a:rPr>
              <a:t>resistance, often resulting in a penalty for problem identifier</a:t>
            </a:r>
          </a:p>
        </p:txBody>
      </p:sp>
      <p:sp>
        <p:nvSpPr>
          <p:cNvPr id="8" name="Footer Placeholder 3"/>
          <p:cNvSpPr>
            <a:spLocks noGrp="1"/>
          </p:cNvSpPr>
          <p:nvPr>
            <p:ph type="ftr" sz="quarter" idx="11"/>
          </p:nvPr>
        </p:nvSpPr>
        <p:spPr>
          <a:xfrm>
            <a:off x="-13252" y="6496187"/>
            <a:ext cx="1143000" cy="365125"/>
          </a:xfrm>
        </p:spPr>
        <p:txBody>
          <a:bodyPr/>
          <a:lstStyle/>
          <a:p>
            <a:r>
              <a:rPr lang="en-US" dirty="0" err="1" smtClean="0"/>
              <a:t>MEhsanSaeed</a:t>
            </a:r>
            <a:endParaRPr lang="en-US" dirty="0"/>
          </a:p>
        </p:txBody>
      </p:sp>
    </p:spTree>
    <p:extLst>
      <p:ext uri="{BB962C8B-B14F-4D97-AF65-F5344CB8AC3E}">
        <p14:creationId xmlns:p14="http://schemas.microsoft.com/office/powerpoint/2010/main" val="160607267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74" y="-120320"/>
            <a:ext cx="9089201" cy="762000"/>
          </a:xfrm>
        </p:spPr>
        <p:txBody>
          <a:bodyPr>
            <a:normAutofit/>
          </a:bodyPr>
          <a:lstStyle/>
          <a:p>
            <a:pPr algn="l"/>
            <a:r>
              <a:rPr lang="en-US" sz="2800" b="1" dirty="0" smtClean="0">
                <a:solidFill>
                  <a:srgbClr val="FF0000"/>
                </a:solidFill>
                <a:effectLst>
                  <a:outerShdw blurRad="38100" dist="38100" dir="2700000" algn="tl">
                    <a:srgbClr val="000000">
                      <a:alpha val="43137"/>
                    </a:srgbClr>
                  </a:outerShdw>
                </a:effectLst>
              </a:rPr>
              <a:t>The 5 Step Approach to RCA</a:t>
            </a:r>
            <a:endParaRPr lang="en-US" sz="2800" b="1" dirty="0">
              <a:solidFill>
                <a:srgbClr val="FF0000"/>
              </a:solidFill>
              <a:effectLst>
                <a:outerShdw blurRad="38100" dist="38100" dir="2700000" algn="tl">
                  <a:srgbClr val="000000">
                    <a:alpha val="43137"/>
                  </a:srgbClr>
                </a:outerShdw>
              </a:effectLst>
            </a:endParaRPr>
          </a:p>
        </p:txBody>
      </p:sp>
      <p:cxnSp>
        <p:nvCxnSpPr>
          <p:cNvPr id="7" name="Straight Connector 6"/>
          <p:cNvCxnSpPr/>
          <p:nvPr/>
        </p:nvCxnSpPr>
        <p:spPr>
          <a:xfrm>
            <a:off x="-13855" y="645696"/>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5</a:t>
            </a:fld>
            <a:endParaRPr lang="en-US" b="1" dirty="0">
              <a:solidFill>
                <a:prstClr val="black"/>
              </a:solidFill>
            </a:endParaRPr>
          </a:p>
        </p:txBody>
      </p:sp>
      <p:sp>
        <p:nvSpPr>
          <p:cNvPr id="9" name="TextBox 8"/>
          <p:cNvSpPr txBox="1"/>
          <p:nvPr/>
        </p:nvSpPr>
        <p:spPr>
          <a:xfrm>
            <a:off x="113271" y="963828"/>
            <a:ext cx="8906977" cy="4647426"/>
          </a:xfrm>
          <a:prstGeom prst="rect">
            <a:avLst/>
          </a:prstGeom>
          <a:noFill/>
        </p:spPr>
        <p:txBody>
          <a:bodyPr wrap="square" rtlCol="0">
            <a:spAutoFit/>
          </a:bodyPr>
          <a:lstStyle/>
          <a:p>
            <a:pPr marL="463550" indent="-463550">
              <a:spcBef>
                <a:spcPts val="1200"/>
              </a:spcBef>
              <a:buClr>
                <a:srgbClr val="FF0000"/>
              </a:buClr>
              <a:buSzPct val="90000"/>
            </a:pPr>
            <a:r>
              <a:rPr lang="en-US" sz="2400" dirty="0" smtClean="0">
                <a:solidFill>
                  <a:srgbClr val="FF0000"/>
                </a:solidFill>
              </a:rPr>
              <a:t>1.</a:t>
            </a:r>
            <a:r>
              <a:rPr lang="en-US" sz="2400" dirty="0" smtClean="0">
                <a:solidFill>
                  <a:prstClr val="black"/>
                </a:solidFill>
              </a:rPr>
              <a:t>	Define the Problem </a:t>
            </a:r>
          </a:p>
          <a:p>
            <a:pPr marL="463550" indent="-463550">
              <a:spcBef>
                <a:spcPts val="1200"/>
              </a:spcBef>
              <a:buClr>
                <a:srgbClr val="FF0000"/>
              </a:buClr>
              <a:buSzPct val="90000"/>
            </a:pPr>
            <a:r>
              <a:rPr lang="en-US" sz="2400" dirty="0" smtClean="0">
                <a:solidFill>
                  <a:prstClr val="black"/>
                </a:solidFill>
                <a:latin typeface="Calibri" panose="020F0502020204030204" pitchFamily="34" charset="0"/>
                <a:cs typeface="Calibri" panose="020F0502020204030204" pitchFamily="34" charset="0"/>
              </a:rPr>
              <a:t>		↓</a:t>
            </a:r>
            <a:endParaRPr lang="en-US" sz="2400" dirty="0" smtClean="0">
              <a:solidFill>
                <a:prstClr val="black"/>
              </a:solidFill>
            </a:endParaRPr>
          </a:p>
          <a:p>
            <a:pPr marL="463550" indent="-463550">
              <a:spcBef>
                <a:spcPts val="1200"/>
              </a:spcBef>
              <a:buClr>
                <a:srgbClr val="FF0000"/>
              </a:buClr>
              <a:buSzPct val="90000"/>
            </a:pPr>
            <a:r>
              <a:rPr lang="en-US" sz="2400" dirty="0">
                <a:solidFill>
                  <a:srgbClr val="FF0000"/>
                </a:solidFill>
              </a:rPr>
              <a:t>2.</a:t>
            </a:r>
            <a:r>
              <a:rPr lang="en-US" sz="2400" dirty="0" smtClean="0">
                <a:solidFill>
                  <a:prstClr val="black"/>
                </a:solidFill>
              </a:rPr>
              <a:t>	Collect and </a:t>
            </a:r>
            <a:r>
              <a:rPr lang="en-US" sz="2400" dirty="0" err="1" smtClean="0">
                <a:solidFill>
                  <a:prstClr val="black"/>
                </a:solidFill>
              </a:rPr>
              <a:t>Analyse</a:t>
            </a:r>
            <a:r>
              <a:rPr lang="en-US" sz="2400" dirty="0" smtClean="0">
                <a:solidFill>
                  <a:prstClr val="black"/>
                </a:solidFill>
              </a:rPr>
              <a:t> Data</a:t>
            </a:r>
          </a:p>
          <a:p>
            <a:pPr marL="463550" indent="-463550">
              <a:spcBef>
                <a:spcPts val="1200"/>
              </a:spcBef>
              <a:buClr>
                <a:srgbClr val="FF0000"/>
              </a:buClr>
              <a:buSzPct val="90000"/>
            </a:pPr>
            <a:r>
              <a:rPr lang="en-US" sz="2400" dirty="0" smtClean="0">
                <a:solidFill>
                  <a:prstClr val="black"/>
                </a:solidFill>
                <a:latin typeface="Calibri" panose="020F0502020204030204" pitchFamily="34" charset="0"/>
                <a:cs typeface="Calibri" panose="020F0502020204030204" pitchFamily="34" charset="0"/>
              </a:rPr>
              <a:t>		↓</a:t>
            </a:r>
            <a:endParaRPr lang="en-US" sz="2400" dirty="0">
              <a:solidFill>
                <a:prstClr val="black"/>
              </a:solidFill>
            </a:endParaRPr>
          </a:p>
          <a:p>
            <a:pPr marL="463550" indent="-463550">
              <a:spcBef>
                <a:spcPts val="1200"/>
              </a:spcBef>
              <a:buClr>
                <a:srgbClr val="FF0000"/>
              </a:buClr>
              <a:buSzPct val="90000"/>
            </a:pPr>
            <a:r>
              <a:rPr lang="en-US" sz="2400" dirty="0">
                <a:solidFill>
                  <a:srgbClr val="FF0000"/>
                </a:solidFill>
              </a:rPr>
              <a:t>3.</a:t>
            </a:r>
            <a:r>
              <a:rPr lang="en-US" sz="2400" dirty="0" smtClean="0">
                <a:solidFill>
                  <a:prstClr val="black"/>
                </a:solidFill>
              </a:rPr>
              <a:t>	Identify and </a:t>
            </a:r>
            <a:r>
              <a:rPr lang="en-US" sz="2400" dirty="0" err="1" smtClean="0">
                <a:solidFill>
                  <a:prstClr val="black"/>
                </a:solidFill>
              </a:rPr>
              <a:t>Analyse</a:t>
            </a:r>
            <a:r>
              <a:rPr lang="en-US" sz="2400" dirty="0" smtClean="0">
                <a:solidFill>
                  <a:prstClr val="black"/>
                </a:solidFill>
              </a:rPr>
              <a:t> the Possible Causal Factors</a:t>
            </a:r>
          </a:p>
          <a:p>
            <a:pPr marL="463550" indent="-463550">
              <a:spcBef>
                <a:spcPts val="1200"/>
              </a:spcBef>
              <a:buClr>
                <a:srgbClr val="FF0000"/>
              </a:buClr>
              <a:buSzPct val="90000"/>
            </a:pPr>
            <a:r>
              <a:rPr lang="en-US" sz="2400" dirty="0" smtClean="0">
                <a:solidFill>
                  <a:prstClr val="black"/>
                </a:solidFill>
                <a:latin typeface="Calibri" panose="020F0502020204030204" pitchFamily="34" charset="0"/>
                <a:cs typeface="Calibri" panose="020F0502020204030204" pitchFamily="34" charset="0"/>
              </a:rPr>
              <a:t>		↓</a:t>
            </a:r>
            <a:endParaRPr lang="en-US" sz="2400" dirty="0" smtClean="0">
              <a:solidFill>
                <a:prstClr val="black"/>
              </a:solidFill>
            </a:endParaRPr>
          </a:p>
          <a:p>
            <a:pPr marL="463550" indent="-463550">
              <a:spcBef>
                <a:spcPts val="1200"/>
              </a:spcBef>
              <a:buClr>
                <a:srgbClr val="FF0000"/>
              </a:buClr>
              <a:buSzPct val="90000"/>
            </a:pPr>
            <a:r>
              <a:rPr lang="en-US" sz="2400" dirty="0">
                <a:solidFill>
                  <a:srgbClr val="FF0000"/>
                </a:solidFill>
              </a:rPr>
              <a:t>4.</a:t>
            </a:r>
            <a:r>
              <a:rPr lang="en-US" sz="2400" dirty="0" smtClean="0">
                <a:solidFill>
                  <a:prstClr val="black"/>
                </a:solidFill>
              </a:rPr>
              <a:t>	Identify the Root Causes</a:t>
            </a:r>
          </a:p>
          <a:p>
            <a:pPr marL="463550" indent="-463550">
              <a:spcBef>
                <a:spcPts val="1200"/>
              </a:spcBef>
              <a:buClr>
                <a:srgbClr val="FF0000"/>
              </a:buClr>
              <a:buSzPct val="90000"/>
            </a:pPr>
            <a:r>
              <a:rPr lang="en-US" sz="2400" dirty="0" smtClean="0">
                <a:solidFill>
                  <a:prstClr val="black"/>
                </a:solidFill>
                <a:latin typeface="Calibri" panose="020F0502020204030204" pitchFamily="34" charset="0"/>
                <a:cs typeface="Calibri" panose="020F0502020204030204" pitchFamily="34" charset="0"/>
              </a:rPr>
              <a:t>		↓</a:t>
            </a:r>
            <a:endParaRPr lang="en-US" sz="2400" dirty="0" smtClean="0">
              <a:solidFill>
                <a:prstClr val="black"/>
              </a:solidFill>
            </a:endParaRPr>
          </a:p>
          <a:p>
            <a:pPr marL="463550" indent="-463550">
              <a:spcBef>
                <a:spcPts val="1200"/>
              </a:spcBef>
              <a:buClr>
                <a:srgbClr val="FF0000"/>
              </a:buClr>
              <a:buSzPct val="90000"/>
            </a:pPr>
            <a:r>
              <a:rPr lang="en-US" sz="2400" dirty="0">
                <a:solidFill>
                  <a:srgbClr val="FF0000"/>
                </a:solidFill>
              </a:rPr>
              <a:t>5.</a:t>
            </a:r>
            <a:r>
              <a:rPr lang="en-US" sz="2400" dirty="0" smtClean="0">
                <a:solidFill>
                  <a:prstClr val="black"/>
                </a:solidFill>
              </a:rPr>
              <a:t>	Recommend and Implement Solutions</a:t>
            </a:r>
          </a:p>
        </p:txBody>
      </p:sp>
      <p:sp>
        <p:nvSpPr>
          <p:cNvPr id="8" name="Footer Placeholder 3"/>
          <p:cNvSpPr>
            <a:spLocks noGrp="1"/>
          </p:cNvSpPr>
          <p:nvPr>
            <p:ph type="ftr" sz="quarter" idx="11"/>
          </p:nvPr>
        </p:nvSpPr>
        <p:spPr>
          <a:xfrm>
            <a:off x="-13252" y="6496187"/>
            <a:ext cx="1143000" cy="365125"/>
          </a:xfrm>
        </p:spPr>
        <p:txBody>
          <a:bodyPr/>
          <a:lstStyle/>
          <a:p>
            <a:r>
              <a:rPr lang="en-US" dirty="0" err="1" smtClean="0"/>
              <a:t>MEhsanSaeed</a:t>
            </a:r>
            <a:endParaRPr lang="en-US" dirty="0"/>
          </a:p>
        </p:txBody>
      </p:sp>
    </p:spTree>
    <p:extLst>
      <p:ext uri="{BB962C8B-B14F-4D97-AF65-F5344CB8AC3E}">
        <p14:creationId xmlns:p14="http://schemas.microsoft.com/office/powerpoint/2010/main" val="57863447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74" y="-120320"/>
            <a:ext cx="9089201" cy="762000"/>
          </a:xfrm>
        </p:spPr>
        <p:txBody>
          <a:bodyPr>
            <a:normAutofit/>
          </a:bodyPr>
          <a:lstStyle/>
          <a:p>
            <a:pPr algn="l"/>
            <a:r>
              <a:rPr lang="en-US" sz="2800" b="1" dirty="0" smtClean="0">
                <a:solidFill>
                  <a:srgbClr val="FF0000"/>
                </a:solidFill>
                <a:effectLst>
                  <a:outerShdw blurRad="38100" dist="38100" dir="2700000" algn="tl">
                    <a:srgbClr val="000000">
                      <a:alpha val="43137"/>
                    </a:srgbClr>
                  </a:outerShdw>
                </a:effectLst>
              </a:rPr>
              <a:t>RCA Methods</a:t>
            </a:r>
            <a:endParaRPr lang="en-US" sz="2800" b="1" dirty="0">
              <a:solidFill>
                <a:srgbClr val="FF0000"/>
              </a:solidFill>
              <a:effectLst>
                <a:outerShdw blurRad="38100" dist="38100" dir="2700000" algn="tl">
                  <a:srgbClr val="000000">
                    <a:alpha val="43137"/>
                  </a:srgbClr>
                </a:outerShdw>
              </a:effectLst>
            </a:endParaRPr>
          </a:p>
        </p:txBody>
      </p:sp>
      <p:cxnSp>
        <p:nvCxnSpPr>
          <p:cNvPr id="7" name="Straight Connector 6"/>
          <p:cNvCxnSpPr/>
          <p:nvPr/>
        </p:nvCxnSpPr>
        <p:spPr>
          <a:xfrm>
            <a:off x="-13855" y="645696"/>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6</a:t>
            </a:fld>
            <a:endParaRPr lang="en-US" b="1" dirty="0">
              <a:solidFill>
                <a:prstClr val="black"/>
              </a:solidFill>
            </a:endParaRPr>
          </a:p>
        </p:txBody>
      </p:sp>
      <p:sp>
        <p:nvSpPr>
          <p:cNvPr id="9" name="TextBox 8"/>
          <p:cNvSpPr txBox="1"/>
          <p:nvPr/>
        </p:nvSpPr>
        <p:spPr>
          <a:xfrm>
            <a:off x="113271" y="963828"/>
            <a:ext cx="8906977" cy="3816429"/>
          </a:xfrm>
          <a:prstGeom prst="rect">
            <a:avLst/>
          </a:prstGeom>
          <a:noFill/>
        </p:spPr>
        <p:txBody>
          <a:bodyPr wrap="square" rtlCol="0">
            <a:spAutoFit/>
          </a:bodyPr>
          <a:lstStyle/>
          <a:p>
            <a:pPr marL="234950" indent="-234950">
              <a:spcBef>
                <a:spcPts val="1200"/>
              </a:spcBef>
              <a:buClr>
                <a:srgbClr val="FF0000"/>
              </a:buClr>
              <a:buSzPct val="65000"/>
              <a:buFont typeface="Wingdings" pitchFamily="2" charset="2"/>
              <a:buChar char="§"/>
            </a:pPr>
            <a:r>
              <a:rPr lang="en-US" sz="2400" dirty="0">
                <a:solidFill>
                  <a:prstClr val="black"/>
                </a:solidFill>
              </a:rPr>
              <a:t>The 5 </a:t>
            </a:r>
            <a:r>
              <a:rPr lang="en-US" sz="2400" dirty="0" smtClean="0">
                <a:solidFill>
                  <a:prstClr val="black"/>
                </a:solidFill>
              </a:rPr>
              <a:t>Whys </a:t>
            </a:r>
            <a:endParaRPr lang="en-US" sz="2400" dirty="0">
              <a:solidFill>
                <a:prstClr val="black"/>
              </a:solidFill>
            </a:endParaRPr>
          </a:p>
          <a:p>
            <a:pPr marL="234950" indent="-234950">
              <a:spcBef>
                <a:spcPts val="1200"/>
              </a:spcBef>
              <a:buClr>
                <a:srgbClr val="FF0000"/>
              </a:buClr>
              <a:buSzPct val="65000"/>
              <a:buFont typeface="Wingdings" pitchFamily="2" charset="2"/>
              <a:buChar char="§"/>
            </a:pPr>
            <a:r>
              <a:rPr lang="en-US" sz="2400" dirty="0">
                <a:solidFill>
                  <a:prstClr val="black"/>
                </a:solidFill>
              </a:rPr>
              <a:t>Cause-and-effect </a:t>
            </a:r>
            <a:r>
              <a:rPr lang="en-US" sz="2400" dirty="0" smtClean="0">
                <a:solidFill>
                  <a:prstClr val="black"/>
                </a:solidFill>
              </a:rPr>
              <a:t>Diagrams/Fishbone diagrams/Ishikawa </a:t>
            </a:r>
            <a:r>
              <a:rPr lang="en-US" sz="2400" dirty="0">
                <a:solidFill>
                  <a:prstClr val="black"/>
                </a:solidFill>
              </a:rPr>
              <a:t>diagrams</a:t>
            </a:r>
          </a:p>
          <a:p>
            <a:pPr marL="234950" indent="-234950">
              <a:spcBef>
                <a:spcPts val="1200"/>
              </a:spcBef>
              <a:buClr>
                <a:srgbClr val="FF0000"/>
              </a:buClr>
              <a:buSzPct val="65000"/>
              <a:buFont typeface="Wingdings" pitchFamily="2" charset="2"/>
              <a:buChar char="§"/>
            </a:pPr>
            <a:r>
              <a:rPr lang="en-US" sz="2400" dirty="0">
                <a:solidFill>
                  <a:prstClr val="black"/>
                </a:solidFill>
              </a:rPr>
              <a:t>FMEA</a:t>
            </a:r>
          </a:p>
          <a:p>
            <a:pPr marL="234950" indent="-234950">
              <a:spcBef>
                <a:spcPts val="1200"/>
              </a:spcBef>
              <a:buClr>
                <a:srgbClr val="FF0000"/>
              </a:buClr>
              <a:buSzPct val="65000"/>
              <a:buFont typeface="Wingdings" pitchFamily="2" charset="2"/>
              <a:buChar char="§"/>
            </a:pPr>
            <a:r>
              <a:rPr lang="en-US" sz="2400" dirty="0">
                <a:solidFill>
                  <a:prstClr val="black"/>
                </a:solidFill>
              </a:rPr>
              <a:t>FTA</a:t>
            </a:r>
          </a:p>
          <a:p>
            <a:pPr marL="234950" indent="-234950">
              <a:spcBef>
                <a:spcPts val="1200"/>
              </a:spcBef>
              <a:buClr>
                <a:srgbClr val="FF0000"/>
              </a:buClr>
              <a:buSzPct val="65000"/>
              <a:buFont typeface="Wingdings" pitchFamily="2" charset="2"/>
              <a:buChar char="§"/>
            </a:pPr>
            <a:r>
              <a:rPr lang="en-US" sz="2400" dirty="0">
                <a:solidFill>
                  <a:prstClr val="black"/>
                </a:solidFill>
              </a:rPr>
              <a:t>Pareto </a:t>
            </a:r>
            <a:r>
              <a:rPr lang="en-US" sz="2400" dirty="0" smtClean="0">
                <a:solidFill>
                  <a:prstClr val="black"/>
                </a:solidFill>
              </a:rPr>
              <a:t>etc</a:t>
            </a:r>
          </a:p>
          <a:p>
            <a:pPr marL="342900" indent="-342900">
              <a:spcBef>
                <a:spcPts val="1200"/>
              </a:spcBef>
              <a:buClr>
                <a:srgbClr val="FF0000"/>
              </a:buClr>
              <a:buSzPct val="65000"/>
              <a:buFontTx/>
              <a:buChar char="-"/>
            </a:pPr>
            <a:endParaRPr lang="en-US" sz="2400" i="1" dirty="0">
              <a:solidFill>
                <a:prstClr val="black"/>
              </a:solidFill>
            </a:endParaRPr>
          </a:p>
          <a:p>
            <a:r>
              <a:rPr lang="en-US" sz="2400" dirty="0">
                <a:solidFill>
                  <a:prstClr val="black"/>
                </a:solidFill>
              </a:rPr>
              <a:t/>
            </a:r>
            <a:br>
              <a:rPr lang="en-US" sz="2400" dirty="0">
                <a:solidFill>
                  <a:prstClr val="black"/>
                </a:solidFill>
              </a:rPr>
            </a:br>
            <a:endParaRPr lang="en-US" sz="2400" dirty="0" smtClean="0">
              <a:solidFill>
                <a:prstClr val="black"/>
              </a:solidFill>
            </a:endParaRPr>
          </a:p>
        </p:txBody>
      </p:sp>
      <p:sp>
        <p:nvSpPr>
          <p:cNvPr id="8" name="Footer Placeholder 3"/>
          <p:cNvSpPr>
            <a:spLocks noGrp="1"/>
          </p:cNvSpPr>
          <p:nvPr>
            <p:ph type="ftr" sz="quarter" idx="11"/>
          </p:nvPr>
        </p:nvSpPr>
        <p:spPr>
          <a:xfrm>
            <a:off x="-13252" y="6496187"/>
            <a:ext cx="1143000" cy="365125"/>
          </a:xfrm>
        </p:spPr>
        <p:txBody>
          <a:bodyPr/>
          <a:lstStyle/>
          <a:p>
            <a:r>
              <a:rPr lang="en-US" dirty="0" err="1" smtClean="0"/>
              <a:t>MEhsanSaeed</a:t>
            </a:r>
            <a:endParaRPr lang="en-US" dirty="0"/>
          </a:p>
        </p:txBody>
      </p:sp>
    </p:spTree>
    <p:extLst>
      <p:ext uri="{BB962C8B-B14F-4D97-AF65-F5344CB8AC3E}">
        <p14:creationId xmlns:p14="http://schemas.microsoft.com/office/powerpoint/2010/main" val="215775587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74" y="-120320"/>
            <a:ext cx="9089201" cy="762000"/>
          </a:xfrm>
        </p:spPr>
        <p:txBody>
          <a:bodyPr>
            <a:normAutofit/>
          </a:bodyPr>
          <a:lstStyle/>
          <a:p>
            <a:pPr algn="l"/>
            <a:r>
              <a:rPr lang="en-US" sz="2800" b="1" dirty="0" smtClean="0">
                <a:solidFill>
                  <a:srgbClr val="FF0000"/>
                </a:solidFill>
                <a:effectLst>
                  <a:outerShdw blurRad="38100" dist="38100" dir="2700000" algn="tl">
                    <a:srgbClr val="000000">
                      <a:alpha val="43137"/>
                    </a:srgbClr>
                  </a:outerShdw>
                </a:effectLst>
              </a:rPr>
              <a:t>Grouping Methods</a:t>
            </a:r>
            <a:endParaRPr lang="en-US" sz="2800" b="1" dirty="0">
              <a:solidFill>
                <a:srgbClr val="FF0000"/>
              </a:solidFill>
              <a:effectLst>
                <a:outerShdw blurRad="38100" dist="38100" dir="2700000" algn="tl">
                  <a:srgbClr val="000000">
                    <a:alpha val="43137"/>
                  </a:srgbClr>
                </a:outerShdw>
              </a:effectLst>
            </a:endParaRPr>
          </a:p>
        </p:txBody>
      </p:sp>
      <p:cxnSp>
        <p:nvCxnSpPr>
          <p:cNvPr id="7" name="Straight Connector 6"/>
          <p:cNvCxnSpPr/>
          <p:nvPr/>
        </p:nvCxnSpPr>
        <p:spPr>
          <a:xfrm>
            <a:off x="-13855" y="645696"/>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7</a:t>
            </a:fld>
            <a:endParaRPr lang="en-US" b="1" dirty="0">
              <a:solidFill>
                <a:prstClr val="black"/>
              </a:solidFill>
            </a:endParaRPr>
          </a:p>
        </p:txBody>
      </p:sp>
      <p:sp>
        <p:nvSpPr>
          <p:cNvPr id="9" name="TextBox 8"/>
          <p:cNvSpPr txBox="1"/>
          <p:nvPr/>
        </p:nvSpPr>
        <p:spPr>
          <a:xfrm>
            <a:off x="113271" y="963828"/>
            <a:ext cx="8906977" cy="4555093"/>
          </a:xfrm>
          <a:prstGeom prst="rect">
            <a:avLst/>
          </a:prstGeom>
          <a:noFill/>
        </p:spPr>
        <p:txBody>
          <a:bodyPr wrap="square" rtlCol="0">
            <a:spAutoFit/>
          </a:bodyPr>
          <a:lstStyle/>
          <a:p>
            <a:pPr marL="234950" indent="-234950">
              <a:spcBef>
                <a:spcPts val="1200"/>
              </a:spcBef>
              <a:buClr>
                <a:srgbClr val="FF0000"/>
              </a:buClr>
              <a:buSzPct val="65000"/>
              <a:buFont typeface="Wingdings" pitchFamily="2" charset="2"/>
              <a:buChar char="§"/>
            </a:pPr>
            <a:r>
              <a:rPr lang="en-US" sz="2400" dirty="0" smtClean="0">
                <a:solidFill>
                  <a:prstClr val="black"/>
                </a:solidFill>
              </a:rPr>
              <a:t>Grouping </a:t>
            </a:r>
            <a:r>
              <a:rPr lang="en-US" sz="2400" dirty="0">
                <a:solidFill>
                  <a:prstClr val="black"/>
                </a:solidFill>
              </a:rPr>
              <a:t>methods are techniques for classifying observations </a:t>
            </a:r>
            <a:r>
              <a:rPr lang="en-US" sz="2400" dirty="0" smtClean="0">
                <a:solidFill>
                  <a:prstClr val="black"/>
                </a:solidFill>
              </a:rPr>
              <a:t>or defects into </a:t>
            </a:r>
            <a:r>
              <a:rPr lang="en-US" sz="2400" dirty="0">
                <a:solidFill>
                  <a:prstClr val="black"/>
                </a:solidFill>
              </a:rPr>
              <a:t>meaningful </a:t>
            </a:r>
            <a:r>
              <a:rPr lang="en-US" sz="2400" dirty="0" smtClean="0">
                <a:solidFill>
                  <a:prstClr val="black"/>
                </a:solidFill>
              </a:rPr>
              <a:t>categories</a:t>
            </a:r>
          </a:p>
          <a:p>
            <a:pPr marL="228600">
              <a:spcBef>
                <a:spcPts val="1200"/>
              </a:spcBef>
              <a:buClr>
                <a:srgbClr val="FF0000"/>
              </a:buClr>
              <a:buSzPct val="65000"/>
            </a:pPr>
            <a:r>
              <a:rPr lang="en-US" sz="2400" u="sng" dirty="0" smtClean="0">
                <a:solidFill>
                  <a:prstClr val="black"/>
                </a:solidFill>
              </a:rPr>
              <a:t>Example</a:t>
            </a:r>
            <a:r>
              <a:rPr lang="en-US" sz="2400" dirty="0" smtClean="0">
                <a:solidFill>
                  <a:prstClr val="black"/>
                </a:solidFill>
              </a:rPr>
              <a:t> Defects on a deliverable, say a generator. Grouping by:</a:t>
            </a:r>
          </a:p>
          <a:p>
            <a:pPr marL="228600">
              <a:spcBef>
                <a:spcPts val="1200"/>
              </a:spcBef>
              <a:buClr>
                <a:srgbClr val="FF0000"/>
              </a:buClr>
              <a:buSzPct val="65000"/>
            </a:pPr>
            <a:r>
              <a:rPr lang="en-US" sz="2400" dirty="0" smtClean="0">
                <a:solidFill>
                  <a:prstClr val="black"/>
                </a:solidFill>
              </a:rPr>
              <a:t>By Basic Engineering: Mechanical, Electrical, Chemical (battery) etc</a:t>
            </a:r>
          </a:p>
          <a:p>
            <a:pPr marL="228600">
              <a:spcBef>
                <a:spcPts val="1200"/>
              </a:spcBef>
              <a:buClr>
                <a:srgbClr val="FF0000"/>
              </a:buClr>
              <a:buSzPct val="65000"/>
            </a:pPr>
            <a:r>
              <a:rPr lang="en-US" sz="2400" dirty="0" smtClean="0">
                <a:solidFill>
                  <a:prstClr val="black"/>
                </a:solidFill>
              </a:rPr>
              <a:t>By Deliverable area: Engine, Generator, Controls, Battery </a:t>
            </a:r>
            <a:r>
              <a:rPr lang="en-US" sz="2400" dirty="0" err="1" smtClean="0">
                <a:solidFill>
                  <a:prstClr val="black"/>
                </a:solidFill>
              </a:rPr>
              <a:t>etc</a:t>
            </a:r>
            <a:endParaRPr lang="en-US" sz="2400" dirty="0" smtClean="0">
              <a:solidFill>
                <a:prstClr val="black"/>
              </a:solidFill>
            </a:endParaRPr>
          </a:p>
          <a:p>
            <a:pPr marL="228600">
              <a:spcBef>
                <a:spcPts val="1200"/>
              </a:spcBef>
              <a:buClr>
                <a:srgbClr val="FF0000"/>
              </a:buClr>
              <a:buSzPct val="65000"/>
            </a:pPr>
            <a:r>
              <a:rPr lang="en-US" sz="2400" dirty="0" smtClean="0">
                <a:solidFill>
                  <a:prstClr val="black"/>
                </a:solidFill>
              </a:rPr>
              <a:t>By Load Conditions: Over, Heavy, Medium, Low, Under</a:t>
            </a:r>
          </a:p>
          <a:p>
            <a:pPr marL="234950" lvl="0" indent="-234950">
              <a:spcBef>
                <a:spcPts val="1200"/>
              </a:spcBef>
              <a:buClr>
                <a:srgbClr val="FF0000"/>
              </a:buClr>
              <a:buSzPct val="65000"/>
              <a:buFont typeface="Wingdings" pitchFamily="2" charset="2"/>
              <a:buChar char="§"/>
            </a:pPr>
            <a:r>
              <a:rPr lang="en-US" sz="2400" dirty="0" smtClean="0">
                <a:solidFill>
                  <a:prstClr val="black"/>
                </a:solidFill>
              </a:rPr>
              <a:t>Pre-Grouping Data (identifying main categories first and then collecting data into each), or Post-Grouping Data (collecting data first and then combining data of different nature into different categories); particularly applicable to the Fishbone technique </a:t>
            </a:r>
          </a:p>
        </p:txBody>
      </p:sp>
      <p:sp>
        <p:nvSpPr>
          <p:cNvPr id="8" name="Footer Placeholder 3"/>
          <p:cNvSpPr>
            <a:spLocks noGrp="1"/>
          </p:cNvSpPr>
          <p:nvPr>
            <p:ph type="ftr" sz="quarter" idx="11"/>
          </p:nvPr>
        </p:nvSpPr>
        <p:spPr>
          <a:xfrm>
            <a:off x="-13252" y="6496187"/>
            <a:ext cx="1143000" cy="365125"/>
          </a:xfrm>
        </p:spPr>
        <p:txBody>
          <a:bodyPr/>
          <a:lstStyle/>
          <a:p>
            <a:r>
              <a:rPr lang="en-US" dirty="0" err="1" smtClean="0"/>
              <a:t>MEhsanSaeed</a:t>
            </a:r>
            <a:endParaRPr lang="en-US" dirty="0"/>
          </a:p>
        </p:txBody>
      </p:sp>
    </p:spTree>
    <p:extLst>
      <p:ext uri="{BB962C8B-B14F-4D97-AF65-F5344CB8AC3E}">
        <p14:creationId xmlns:p14="http://schemas.microsoft.com/office/powerpoint/2010/main" val="4483934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2800" b="1" dirty="0" smtClean="0">
                <a:solidFill>
                  <a:srgbClr val="FF0000"/>
                </a:solidFill>
                <a:effectLst>
                  <a:outerShdw blurRad="38100" dist="38100" dir="2700000" algn="tl">
                    <a:srgbClr val="000000">
                      <a:alpha val="43137"/>
                    </a:srgbClr>
                  </a:outerShdw>
                </a:effectLst>
              </a:rPr>
              <a:t>What is the 5 Whys technique?</a:t>
            </a:r>
            <a:endParaRPr lang="en-US" sz="2800" b="1" dirty="0">
              <a:solidFill>
                <a:srgbClr val="FF0000"/>
              </a:solidFill>
              <a:effectLst>
                <a:outerShdw blurRad="38100" dist="38100" dir="2700000" algn="tl">
                  <a:srgbClr val="000000">
                    <a:alpha val="43137"/>
                  </a:srgbClr>
                </a:outerShdw>
              </a:effectLst>
            </a:endParaRPr>
          </a:p>
        </p:txBody>
      </p:sp>
      <p:sp>
        <p:nvSpPr>
          <p:cNvPr id="110" name="Content Placeholder 3"/>
          <p:cNvSpPr>
            <a:spLocks noGrp="1"/>
          </p:cNvSpPr>
          <p:nvPr>
            <p:ph sz="half" idx="1"/>
          </p:nvPr>
        </p:nvSpPr>
        <p:spPr>
          <a:xfrm>
            <a:off x="180135" y="767763"/>
            <a:ext cx="8805603" cy="4663440"/>
          </a:xfrm>
        </p:spPr>
        <p:txBody>
          <a:bodyPr>
            <a:noAutofit/>
          </a:bodyPr>
          <a:lstStyle/>
          <a:p>
            <a:pPr marL="0" indent="0">
              <a:buNone/>
            </a:pPr>
            <a:r>
              <a:rPr lang="en-GB" sz="2400" dirty="0"/>
              <a:t>An iterative question-asking technique used to explore the cause-and-effect relationships underlying a particular problem; answer to the previous question is converted into the next question, ultimately getting to the root cause answer</a:t>
            </a:r>
            <a:endParaRPr lang="en-US" sz="2400" i="1" dirty="0" smtClean="0">
              <a:solidFill>
                <a:srgbClr val="FF0000"/>
              </a:solidFill>
            </a:endParaRPr>
          </a:p>
        </p:txBody>
      </p: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8</a:t>
            </a:fld>
            <a:endParaRPr lang="en-US" b="1" dirty="0">
              <a:solidFill>
                <a:prstClr val="black"/>
              </a:solidFill>
            </a:endParaRPr>
          </a:p>
        </p:txBody>
      </p:sp>
      <p:cxnSp>
        <p:nvCxnSpPr>
          <p:cNvPr id="7" name="Straight Connector 6"/>
          <p:cNvCxnSpPr/>
          <p:nvPr/>
        </p:nvCxnSpPr>
        <p:spPr>
          <a:xfrm>
            <a:off x="-13855" y="645696"/>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Footer Placeholder 3"/>
          <p:cNvSpPr>
            <a:spLocks noGrp="1"/>
          </p:cNvSpPr>
          <p:nvPr>
            <p:ph type="ftr" sz="quarter" idx="11"/>
          </p:nvPr>
        </p:nvSpPr>
        <p:spPr>
          <a:xfrm>
            <a:off x="-13252" y="6496187"/>
            <a:ext cx="1143000" cy="365125"/>
          </a:xfrm>
        </p:spPr>
        <p:txBody>
          <a:bodyPr/>
          <a:lstStyle/>
          <a:p>
            <a:r>
              <a:rPr lang="en-US" dirty="0" err="1" smtClean="0"/>
              <a:t>MEhsanSaeed</a:t>
            </a:r>
            <a:endParaRPr lang="en-US" dirty="0"/>
          </a:p>
        </p:txBody>
      </p:sp>
    </p:spTree>
    <p:extLst>
      <p:ext uri="{BB962C8B-B14F-4D97-AF65-F5344CB8AC3E}">
        <p14:creationId xmlns:p14="http://schemas.microsoft.com/office/powerpoint/2010/main" val="41734492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0">
                                            <p:txEl>
                                              <p:pRg st="0" end="0"/>
                                            </p:txEl>
                                          </p:spTgt>
                                        </p:tgtEl>
                                        <p:attrNameLst>
                                          <p:attrName>style.visibility</p:attrName>
                                        </p:attrNameLst>
                                      </p:cBhvr>
                                      <p:to>
                                        <p:strVal val="visible"/>
                                      </p:to>
                                    </p:set>
                                    <p:animEffect transition="in" filter="fade">
                                      <p:cBhvr>
                                        <p:cTn id="7" dur="500"/>
                                        <p:tgtEl>
                                          <p:spTgt spid="1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2800" b="1" dirty="0" smtClean="0">
                <a:solidFill>
                  <a:srgbClr val="FF0000"/>
                </a:solidFill>
                <a:effectLst>
                  <a:outerShdw blurRad="38100" dist="38100" dir="2700000" algn="tl">
                    <a:srgbClr val="000000">
                      <a:alpha val="43137"/>
                    </a:srgbClr>
                  </a:outerShdw>
                </a:effectLst>
              </a:rPr>
              <a:t>the 5 Whys Example</a:t>
            </a:r>
            <a:endParaRPr lang="en-US" sz="2800" b="1" dirty="0">
              <a:solidFill>
                <a:srgbClr val="FF0000"/>
              </a:solidFill>
              <a:effectLst>
                <a:outerShdw blurRad="38100" dist="38100" dir="2700000" algn="tl">
                  <a:srgbClr val="000000">
                    <a:alpha val="43137"/>
                  </a:srgbClr>
                </a:outerShdw>
              </a:effectLst>
            </a:endParaRPr>
          </a:p>
        </p:txBody>
      </p:sp>
      <p:sp>
        <p:nvSpPr>
          <p:cNvPr id="110" name="Content Placeholder 3"/>
          <p:cNvSpPr>
            <a:spLocks noGrp="1"/>
          </p:cNvSpPr>
          <p:nvPr>
            <p:ph sz="half" idx="1"/>
          </p:nvPr>
        </p:nvSpPr>
        <p:spPr>
          <a:xfrm>
            <a:off x="33597" y="767763"/>
            <a:ext cx="9096547" cy="4663440"/>
          </a:xfrm>
        </p:spPr>
        <p:txBody>
          <a:bodyPr>
            <a:noAutofit/>
          </a:bodyPr>
          <a:lstStyle/>
          <a:p>
            <a:pPr marL="228600" indent="-228600"/>
            <a:r>
              <a:rPr lang="en-US" sz="2400" b="1" dirty="0" smtClean="0">
                <a:solidFill>
                  <a:srgbClr val="0000FF"/>
                </a:solidFill>
              </a:rPr>
              <a:t>Problem</a:t>
            </a:r>
            <a:r>
              <a:rPr lang="en-US" sz="2400" dirty="0" smtClean="0"/>
              <a:t>:  Excavator, an important source on the project, not starting</a:t>
            </a:r>
          </a:p>
          <a:p>
            <a:pPr marL="228600" indent="-228600"/>
            <a:endParaRPr lang="en-US" sz="2400" dirty="0" smtClean="0"/>
          </a:p>
          <a:p>
            <a:pPr marL="1143000" indent="-1143000">
              <a:buNone/>
            </a:pPr>
            <a:r>
              <a:rPr lang="en-US" sz="2400" u="sng" dirty="0" smtClean="0">
                <a:solidFill>
                  <a:srgbClr val="0000FF"/>
                </a:solidFill>
              </a:rPr>
              <a:t>1</a:t>
            </a:r>
            <a:r>
              <a:rPr lang="en-US" sz="2400" u="sng" baseline="30000" dirty="0" smtClean="0">
                <a:solidFill>
                  <a:srgbClr val="0000FF"/>
                </a:solidFill>
              </a:rPr>
              <a:t>st</a:t>
            </a:r>
            <a:r>
              <a:rPr lang="en-US" sz="2400" u="sng" dirty="0" smtClean="0">
                <a:solidFill>
                  <a:srgbClr val="0000FF"/>
                </a:solidFill>
              </a:rPr>
              <a:t> Why</a:t>
            </a:r>
            <a:r>
              <a:rPr lang="en-US" sz="2400" dirty="0" smtClean="0">
                <a:solidFill>
                  <a:srgbClr val="0000FF"/>
                </a:solidFill>
              </a:rPr>
              <a:t>   </a:t>
            </a:r>
            <a:r>
              <a:rPr lang="en-US" sz="2400" dirty="0" err="1" smtClean="0">
                <a:solidFill>
                  <a:srgbClr val="0000FF"/>
                </a:solidFill>
              </a:rPr>
              <a:t>Why</a:t>
            </a:r>
            <a:r>
              <a:rPr lang="en-US" sz="2400" dirty="0" smtClean="0">
                <a:solidFill>
                  <a:srgbClr val="0000FF"/>
                </a:solidFill>
              </a:rPr>
              <a:t> is the excavator not starting?</a:t>
            </a:r>
          </a:p>
          <a:p>
            <a:pPr marL="1143000" indent="0">
              <a:buNone/>
            </a:pPr>
            <a:r>
              <a:rPr lang="en-US" sz="2400" i="1" dirty="0" smtClean="0"/>
              <a:t>Flat battery</a:t>
            </a:r>
          </a:p>
          <a:p>
            <a:pPr marL="1143000" indent="-1143000">
              <a:buNone/>
            </a:pPr>
            <a:r>
              <a:rPr lang="en-US" sz="2400" u="sng" dirty="0" smtClean="0">
                <a:solidFill>
                  <a:srgbClr val="0000FF"/>
                </a:solidFill>
              </a:rPr>
              <a:t>2</a:t>
            </a:r>
            <a:r>
              <a:rPr lang="en-US" sz="2400" u="sng" baseline="30000" dirty="0" smtClean="0">
                <a:solidFill>
                  <a:srgbClr val="0000FF"/>
                </a:solidFill>
              </a:rPr>
              <a:t>nd</a:t>
            </a:r>
            <a:r>
              <a:rPr lang="en-US" sz="2400" u="sng" dirty="0" smtClean="0">
                <a:solidFill>
                  <a:srgbClr val="0000FF"/>
                </a:solidFill>
              </a:rPr>
              <a:t> Why</a:t>
            </a:r>
            <a:r>
              <a:rPr lang="en-US" sz="2400" dirty="0" smtClean="0">
                <a:solidFill>
                  <a:srgbClr val="0000FF"/>
                </a:solidFill>
              </a:rPr>
              <a:t>   </a:t>
            </a:r>
            <a:r>
              <a:rPr lang="en-US" sz="2400" dirty="0" err="1" smtClean="0">
                <a:solidFill>
                  <a:srgbClr val="0000FF"/>
                </a:solidFill>
              </a:rPr>
              <a:t>Why</a:t>
            </a:r>
            <a:r>
              <a:rPr lang="en-US" sz="2400" dirty="0" smtClean="0">
                <a:solidFill>
                  <a:srgbClr val="0000FF"/>
                </a:solidFill>
              </a:rPr>
              <a:t> </a:t>
            </a:r>
            <a:r>
              <a:rPr lang="en-US" sz="2400" i="1" dirty="0"/>
              <a:t>Flat battery</a:t>
            </a:r>
            <a:r>
              <a:rPr lang="en-US" sz="2400" dirty="0" smtClean="0">
                <a:solidFill>
                  <a:srgbClr val="0000FF"/>
                </a:solidFill>
              </a:rPr>
              <a:t>?</a:t>
            </a:r>
            <a:endParaRPr lang="en-US" sz="2400" dirty="0">
              <a:solidFill>
                <a:srgbClr val="0000FF"/>
              </a:solidFill>
            </a:endParaRPr>
          </a:p>
          <a:p>
            <a:pPr marL="914400" indent="0">
              <a:buNone/>
            </a:pPr>
            <a:r>
              <a:rPr lang="en-US" sz="2400" i="1" dirty="0" smtClean="0"/>
              <a:t>    Alternator not working</a:t>
            </a:r>
          </a:p>
          <a:p>
            <a:pPr marL="1143000" indent="-1143000">
              <a:buNone/>
            </a:pPr>
            <a:r>
              <a:rPr lang="en-US" sz="2400" u="sng" dirty="0" smtClean="0">
                <a:solidFill>
                  <a:srgbClr val="0000FF"/>
                </a:solidFill>
              </a:rPr>
              <a:t>3</a:t>
            </a:r>
            <a:r>
              <a:rPr lang="en-US" sz="2400" u="sng" baseline="30000" dirty="0" smtClean="0">
                <a:solidFill>
                  <a:srgbClr val="0000FF"/>
                </a:solidFill>
              </a:rPr>
              <a:t>rd</a:t>
            </a:r>
            <a:r>
              <a:rPr lang="en-US" sz="2400" u="sng" dirty="0" smtClean="0">
                <a:solidFill>
                  <a:srgbClr val="0000FF"/>
                </a:solidFill>
              </a:rPr>
              <a:t> Why</a:t>
            </a:r>
            <a:r>
              <a:rPr lang="en-US" sz="2400" dirty="0" smtClean="0">
                <a:solidFill>
                  <a:srgbClr val="0000FF"/>
                </a:solidFill>
              </a:rPr>
              <a:t>	Why </a:t>
            </a:r>
            <a:r>
              <a:rPr lang="en-US" sz="2400" i="1" dirty="0"/>
              <a:t>Alternator not working</a:t>
            </a:r>
            <a:r>
              <a:rPr lang="en-US" sz="2400" dirty="0" smtClean="0">
                <a:solidFill>
                  <a:srgbClr val="0000FF"/>
                </a:solidFill>
              </a:rPr>
              <a:t>?</a:t>
            </a:r>
            <a:endParaRPr lang="en-US" sz="2400" dirty="0">
              <a:solidFill>
                <a:srgbClr val="0000FF"/>
              </a:solidFill>
            </a:endParaRPr>
          </a:p>
          <a:p>
            <a:pPr marL="0" indent="0">
              <a:buNone/>
            </a:pPr>
            <a:r>
              <a:rPr lang="en-US" sz="2400" i="1" dirty="0">
                <a:solidFill>
                  <a:srgbClr val="0000FF"/>
                </a:solidFill>
              </a:rPr>
              <a:t>	</a:t>
            </a:r>
            <a:r>
              <a:rPr lang="en-US" sz="2400" i="1" dirty="0" smtClean="0">
                <a:solidFill>
                  <a:srgbClr val="0000FF"/>
                </a:solidFill>
              </a:rPr>
              <a:t>   </a:t>
            </a:r>
            <a:r>
              <a:rPr lang="en-US" sz="2400" i="1" dirty="0" smtClean="0"/>
              <a:t>Drive belt from the engine broken</a:t>
            </a:r>
          </a:p>
          <a:p>
            <a:pPr marL="1143000" indent="-1143000">
              <a:buNone/>
            </a:pPr>
            <a:r>
              <a:rPr lang="en-US" sz="2400" u="sng" dirty="0" smtClean="0">
                <a:solidFill>
                  <a:srgbClr val="0000FF"/>
                </a:solidFill>
              </a:rPr>
              <a:t>4</a:t>
            </a:r>
            <a:r>
              <a:rPr lang="en-US" sz="2400" u="sng" baseline="30000" dirty="0" smtClean="0">
                <a:solidFill>
                  <a:srgbClr val="0000FF"/>
                </a:solidFill>
              </a:rPr>
              <a:t>th</a:t>
            </a:r>
            <a:r>
              <a:rPr lang="en-US" sz="2400" u="sng" dirty="0" smtClean="0">
                <a:solidFill>
                  <a:srgbClr val="0000FF"/>
                </a:solidFill>
              </a:rPr>
              <a:t> Why</a:t>
            </a:r>
            <a:r>
              <a:rPr lang="en-US" sz="2400" dirty="0" smtClean="0">
                <a:solidFill>
                  <a:srgbClr val="0000FF"/>
                </a:solidFill>
              </a:rPr>
              <a:t>	Why </a:t>
            </a:r>
            <a:r>
              <a:rPr lang="en-US" sz="2400" i="1" dirty="0"/>
              <a:t>Drive belt </a:t>
            </a:r>
            <a:r>
              <a:rPr lang="en-US" sz="2400" i="1" dirty="0" smtClean="0"/>
              <a:t>broken</a:t>
            </a:r>
            <a:r>
              <a:rPr lang="en-US" sz="2400" dirty="0" smtClean="0">
                <a:solidFill>
                  <a:srgbClr val="0000FF"/>
                </a:solidFill>
              </a:rPr>
              <a:t>?</a:t>
            </a:r>
            <a:endParaRPr lang="en-US" sz="2400" dirty="0">
              <a:solidFill>
                <a:srgbClr val="0000FF"/>
              </a:solidFill>
            </a:endParaRPr>
          </a:p>
          <a:p>
            <a:pPr marL="0" indent="0">
              <a:buNone/>
            </a:pPr>
            <a:r>
              <a:rPr lang="en-US" sz="2400" i="1" dirty="0" smtClean="0"/>
              <a:t>	   </a:t>
            </a:r>
            <a:r>
              <a:rPr lang="en-US" sz="2400" i="1" dirty="0" smtClean="0">
                <a:solidFill>
                  <a:srgbClr val="FF0000"/>
                </a:solidFill>
              </a:rPr>
              <a:t>Poor maintenance</a:t>
            </a:r>
          </a:p>
          <a:p>
            <a:pPr marL="1143000" indent="-1143000">
              <a:buNone/>
            </a:pPr>
            <a:r>
              <a:rPr lang="en-US" sz="2400" u="sng" dirty="0">
                <a:solidFill>
                  <a:srgbClr val="0000FF"/>
                </a:solidFill>
              </a:rPr>
              <a:t>5</a:t>
            </a:r>
            <a:r>
              <a:rPr lang="en-US" sz="2400" u="sng" baseline="30000" dirty="0" smtClean="0">
                <a:solidFill>
                  <a:srgbClr val="0000FF"/>
                </a:solidFill>
              </a:rPr>
              <a:t>th</a:t>
            </a:r>
            <a:r>
              <a:rPr lang="en-US" sz="2400" u="sng" dirty="0" smtClean="0">
                <a:solidFill>
                  <a:srgbClr val="0000FF"/>
                </a:solidFill>
              </a:rPr>
              <a:t> </a:t>
            </a:r>
            <a:r>
              <a:rPr lang="en-US" sz="2400" u="sng" dirty="0">
                <a:solidFill>
                  <a:srgbClr val="0000FF"/>
                </a:solidFill>
              </a:rPr>
              <a:t>Why</a:t>
            </a:r>
            <a:r>
              <a:rPr lang="en-US" sz="2400" dirty="0">
                <a:solidFill>
                  <a:srgbClr val="0000FF"/>
                </a:solidFill>
              </a:rPr>
              <a:t>	Why </a:t>
            </a:r>
            <a:r>
              <a:rPr lang="en-US" sz="2400" i="1" dirty="0" smtClean="0"/>
              <a:t>Poor Maintenance</a:t>
            </a:r>
            <a:r>
              <a:rPr lang="en-US" sz="2400" dirty="0" smtClean="0">
                <a:solidFill>
                  <a:srgbClr val="0000FF"/>
                </a:solidFill>
              </a:rPr>
              <a:t>?</a:t>
            </a:r>
            <a:endParaRPr lang="en-US" sz="2400" dirty="0">
              <a:solidFill>
                <a:srgbClr val="0000FF"/>
              </a:solidFill>
            </a:endParaRPr>
          </a:p>
          <a:p>
            <a:pPr marL="1149350" indent="0">
              <a:buNone/>
            </a:pPr>
            <a:r>
              <a:rPr lang="en-US" sz="2400" i="1" dirty="0" smtClean="0">
                <a:solidFill>
                  <a:srgbClr val="FF0000"/>
                </a:solidFill>
              </a:rPr>
              <a:t>Poor/Lack of Training</a:t>
            </a:r>
          </a:p>
          <a:p>
            <a:pPr marL="1149350" indent="0">
              <a:buNone/>
            </a:pPr>
            <a:r>
              <a:rPr lang="en-US" sz="2400" i="1" dirty="0" smtClean="0">
                <a:solidFill>
                  <a:srgbClr val="FF0000"/>
                </a:solidFill>
              </a:rPr>
              <a:t>Poor Monitoring</a:t>
            </a:r>
          </a:p>
        </p:txBody>
      </p: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9</a:t>
            </a:fld>
            <a:endParaRPr lang="en-US" b="1" dirty="0">
              <a:solidFill>
                <a:prstClr val="black"/>
              </a:solidFill>
            </a:endParaRPr>
          </a:p>
        </p:txBody>
      </p:sp>
      <p:cxnSp>
        <p:nvCxnSpPr>
          <p:cNvPr id="7" name="Straight Connector 6"/>
          <p:cNvCxnSpPr/>
          <p:nvPr/>
        </p:nvCxnSpPr>
        <p:spPr>
          <a:xfrm>
            <a:off x="-13855" y="645696"/>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5" name="Content Placeholder 4"/>
          <p:cNvSpPr>
            <a:spLocks noGrp="1"/>
          </p:cNvSpPr>
          <p:nvPr>
            <p:ph sz="half" idx="2"/>
          </p:nvPr>
        </p:nvSpPr>
        <p:spPr>
          <a:xfrm>
            <a:off x="4789055" y="4243136"/>
            <a:ext cx="4329545" cy="2560320"/>
          </a:xfrm>
        </p:spPr>
        <p:txBody>
          <a:bodyPr>
            <a:normAutofit/>
          </a:bodyPr>
          <a:lstStyle/>
          <a:p>
            <a:pPr marL="0" indent="0">
              <a:buNone/>
            </a:pPr>
            <a:endParaRPr lang="en-US" sz="2400" i="1" dirty="0"/>
          </a:p>
          <a:p>
            <a:pPr marL="0" indent="0">
              <a:buNone/>
            </a:pPr>
            <a:r>
              <a:rPr lang="en-US" sz="2400" i="1" dirty="0"/>
              <a:t>	</a:t>
            </a:r>
            <a:r>
              <a:rPr lang="en-US" sz="2400" i="1" dirty="0" smtClean="0"/>
              <a:t>   Part </a:t>
            </a:r>
            <a:r>
              <a:rPr lang="en-US" sz="2400" i="1" dirty="0"/>
              <a:t>Not Available</a:t>
            </a:r>
          </a:p>
          <a:p>
            <a:pPr marL="0" indent="0">
              <a:buNone/>
            </a:pPr>
            <a:r>
              <a:rPr lang="en-US" sz="2400" u="sng" dirty="0" smtClean="0">
                <a:solidFill>
                  <a:srgbClr val="0000FF"/>
                </a:solidFill>
              </a:rPr>
              <a:t>5</a:t>
            </a:r>
            <a:r>
              <a:rPr lang="en-US" sz="2400" u="sng" baseline="30000" dirty="0" smtClean="0">
                <a:solidFill>
                  <a:srgbClr val="0000FF"/>
                </a:solidFill>
              </a:rPr>
              <a:t>th</a:t>
            </a:r>
            <a:r>
              <a:rPr lang="en-US" sz="2400" u="sng" dirty="0" smtClean="0">
                <a:solidFill>
                  <a:srgbClr val="0000FF"/>
                </a:solidFill>
              </a:rPr>
              <a:t> Why</a:t>
            </a:r>
            <a:r>
              <a:rPr lang="en-US" sz="2400" dirty="0" smtClean="0">
                <a:solidFill>
                  <a:srgbClr val="0000FF"/>
                </a:solidFill>
              </a:rPr>
              <a:t>  </a:t>
            </a:r>
            <a:r>
              <a:rPr lang="en-US" sz="2400" dirty="0" err="1" smtClean="0">
                <a:solidFill>
                  <a:srgbClr val="0000FF"/>
                </a:solidFill>
              </a:rPr>
              <a:t>Why</a:t>
            </a:r>
            <a:r>
              <a:rPr lang="en-US" sz="2400" dirty="0" smtClean="0">
                <a:solidFill>
                  <a:srgbClr val="0000FF"/>
                </a:solidFill>
              </a:rPr>
              <a:t> </a:t>
            </a:r>
            <a:r>
              <a:rPr lang="en-US" sz="2400" i="1" dirty="0"/>
              <a:t>Part Not Available</a:t>
            </a:r>
            <a:r>
              <a:rPr lang="en-US" sz="2400" dirty="0">
                <a:solidFill>
                  <a:srgbClr val="0000FF"/>
                </a:solidFill>
              </a:rPr>
              <a:t>?</a:t>
            </a:r>
          </a:p>
          <a:p>
            <a:pPr marL="914400" indent="0">
              <a:buNone/>
            </a:pPr>
            <a:r>
              <a:rPr lang="en-US" sz="2400" i="1" dirty="0" smtClean="0">
                <a:solidFill>
                  <a:srgbClr val="FF0000"/>
                </a:solidFill>
              </a:rPr>
              <a:t>   Obsolescence</a:t>
            </a:r>
            <a:endParaRPr lang="en-US" sz="2400" dirty="0">
              <a:solidFill>
                <a:srgbClr val="FF0000"/>
              </a:solidFill>
            </a:endParaRPr>
          </a:p>
        </p:txBody>
      </p:sp>
      <p:cxnSp>
        <p:nvCxnSpPr>
          <p:cNvPr id="9" name="Elbow Connector 8"/>
          <p:cNvCxnSpPr/>
          <p:nvPr/>
        </p:nvCxnSpPr>
        <p:spPr>
          <a:xfrm>
            <a:off x="4319336" y="4491792"/>
            <a:ext cx="1554480" cy="411480"/>
          </a:xfrm>
          <a:prstGeom prst="bentConnector3">
            <a:avLst/>
          </a:prstGeom>
          <a:ln w="19050">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10" name="Footer Placeholder 3"/>
          <p:cNvSpPr>
            <a:spLocks noGrp="1"/>
          </p:cNvSpPr>
          <p:nvPr>
            <p:ph type="ftr" sz="quarter" idx="11"/>
          </p:nvPr>
        </p:nvSpPr>
        <p:spPr>
          <a:xfrm>
            <a:off x="-13252" y="6496187"/>
            <a:ext cx="1143000" cy="365125"/>
          </a:xfrm>
        </p:spPr>
        <p:txBody>
          <a:bodyPr/>
          <a:lstStyle/>
          <a:p>
            <a:r>
              <a:rPr lang="en-US" dirty="0" err="1" smtClean="0"/>
              <a:t>MEhsanSaeed</a:t>
            </a:r>
            <a:endParaRPr lang="en-US" dirty="0"/>
          </a:p>
        </p:txBody>
      </p:sp>
    </p:spTree>
    <p:extLst>
      <p:ext uri="{BB962C8B-B14F-4D97-AF65-F5344CB8AC3E}">
        <p14:creationId xmlns:p14="http://schemas.microsoft.com/office/powerpoint/2010/main" val="134567068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0">
                                            <p:txEl>
                                              <p:pRg st="0" end="0"/>
                                            </p:txEl>
                                          </p:spTgt>
                                        </p:tgtEl>
                                        <p:attrNameLst>
                                          <p:attrName>style.visibility</p:attrName>
                                        </p:attrNameLst>
                                      </p:cBhvr>
                                      <p:to>
                                        <p:strVal val="visible"/>
                                      </p:to>
                                    </p:set>
                                    <p:animEffect transition="in" filter="fade">
                                      <p:cBhvr>
                                        <p:cTn id="7" dur="500"/>
                                        <p:tgtEl>
                                          <p:spTgt spid="1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0">
                                            <p:txEl>
                                              <p:pRg st="2" end="2"/>
                                            </p:txEl>
                                          </p:spTgt>
                                        </p:tgtEl>
                                        <p:attrNameLst>
                                          <p:attrName>style.visibility</p:attrName>
                                        </p:attrNameLst>
                                      </p:cBhvr>
                                      <p:to>
                                        <p:strVal val="visible"/>
                                      </p:to>
                                    </p:set>
                                    <p:animEffect transition="in" filter="fade">
                                      <p:cBhvr>
                                        <p:cTn id="12" dur="500"/>
                                        <p:tgtEl>
                                          <p:spTgt spid="110">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0">
                                            <p:txEl>
                                              <p:pRg st="3" end="3"/>
                                            </p:txEl>
                                          </p:spTgt>
                                        </p:tgtEl>
                                        <p:attrNameLst>
                                          <p:attrName>style.visibility</p:attrName>
                                        </p:attrNameLst>
                                      </p:cBhvr>
                                      <p:to>
                                        <p:strVal val="visible"/>
                                      </p:to>
                                    </p:set>
                                    <p:animEffect transition="in" filter="fade">
                                      <p:cBhvr>
                                        <p:cTn id="17" dur="500"/>
                                        <p:tgtEl>
                                          <p:spTgt spid="110">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10">
                                            <p:txEl>
                                              <p:pRg st="4" end="4"/>
                                            </p:txEl>
                                          </p:spTgt>
                                        </p:tgtEl>
                                        <p:attrNameLst>
                                          <p:attrName>style.visibility</p:attrName>
                                        </p:attrNameLst>
                                      </p:cBhvr>
                                      <p:to>
                                        <p:strVal val="visible"/>
                                      </p:to>
                                    </p:set>
                                    <p:animEffect transition="in" filter="fade">
                                      <p:cBhvr>
                                        <p:cTn id="22" dur="500"/>
                                        <p:tgtEl>
                                          <p:spTgt spid="110">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10">
                                            <p:txEl>
                                              <p:pRg st="5" end="5"/>
                                            </p:txEl>
                                          </p:spTgt>
                                        </p:tgtEl>
                                        <p:attrNameLst>
                                          <p:attrName>style.visibility</p:attrName>
                                        </p:attrNameLst>
                                      </p:cBhvr>
                                      <p:to>
                                        <p:strVal val="visible"/>
                                      </p:to>
                                    </p:set>
                                    <p:animEffect transition="in" filter="fade">
                                      <p:cBhvr>
                                        <p:cTn id="27" dur="500"/>
                                        <p:tgtEl>
                                          <p:spTgt spid="110">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10">
                                            <p:txEl>
                                              <p:pRg st="6" end="6"/>
                                            </p:txEl>
                                          </p:spTgt>
                                        </p:tgtEl>
                                        <p:attrNameLst>
                                          <p:attrName>style.visibility</p:attrName>
                                        </p:attrNameLst>
                                      </p:cBhvr>
                                      <p:to>
                                        <p:strVal val="visible"/>
                                      </p:to>
                                    </p:set>
                                    <p:animEffect transition="in" filter="fade">
                                      <p:cBhvr>
                                        <p:cTn id="32" dur="500"/>
                                        <p:tgtEl>
                                          <p:spTgt spid="110">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10">
                                            <p:txEl>
                                              <p:pRg st="7" end="7"/>
                                            </p:txEl>
                                          </p:spTgt>
                                        </p:tgtEl>
                                        <p:attrNameLst>
                                          <p:attrName>style.visibility</p:attrName>
                                        </p:attrNameLst>
                                      </p:cBhvr>
                                      <p:to>
                                        <p:strVal val="visible"/>
                                      </p:to>
                                    </p:set>
                                    <p:animEffect transition="in" filter="fade">
                                      <p:cBhvr>
                                        <p:cTn id="37" dur="500"/>
                                        <p:tgtEl>
                                          <p:spTgt spid="110">
                                            <p:txEl>
                                              <p:pRg st="7" end="7"/>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10">
                                            <p:txEl>
                                              <p:pRg st="8" end="8"/>
                                            </p:txEl>
                                          </p:spTgt>
                                        </p:tgtEl>
                                        <p:attrNameLst>
                                          <p:attrName>style.visibility</p:attrName>
                                        </p:attrNameLst>
                                      </p:cBhvr>
                                      <p:to>
                                        <p:strVal val="visible"/>
                                      </p:to>
                                    </p:set>
                                    <p:animEffect transition="in" filter="fade">
                                      <p:cBhvr>
                                        <p:cTn id="42" dur="500"/>
                                        <p:tgtEl>
                                          <p:spTgt spid="110">
                                            <p:txEl>
                                              <p:pRg st="8" end="8"/>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10">
                                            <p:txEl>
                                              <p:pRg st="9" end="9"/>
                                            </p:txEl>
                                          </p:spTgt>
                                        </p:tgtEl>
                                        <p:attrNameLst>
                                          <p:attrName>style.visibility</p:attrName>
                                        </p:attrNameLst>
                                      </p:cBhvr>
                                      <p:to>
                                        <p:strVal val="visible"/>
                                      </p:to>
                                    </p:set>
                                    <p:animEffect transition="in" filter="fade">
                                      <p:cBhvr>
                                        <p:cTn id="47" dur="500"/>
                                        <p:tgtEl>
                                          <p:spTgt spid="110">
                                            <p:txEl>
                                              <p:pRg st="9" end="9"/>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110">
                                            <p:txEl>
                                              <p:pRg st="10" end="10"/>
                                            </p:txEl>
                                          </p:spTgt>
                                        </p:tgtEl>
                                        <p:attrNameLst>
                                          <p:attrName>style.visibility</p:attrName>
                                        </p:attrNameLst>
                                      </p:cBhvr>
                                      <p:to>
                                        <p:strVal val="visible"/>
                                      </p:to>
                                    </p:set>
                                    <p:animEffect transition="in" filter="fade">
                                      <p:cBhvr>
                                        <p:cTn id="52" dur="500"/>
                                        <p:tgtEl>
                                          <p:spTgt spid="110">
                                            <p:txEl>
                                              <p:pRg st="10" end="10"/>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110">
                                            <p:txEl>
                                              <p:pRg st="11" end="11"/>
                                            </p:txEl>
                                          </p:spTgt>
                                        </p:tgtEl>
                                        <p:attrNameLst>
                                          <p:attrName>style.visibility</p:attrName>
                                        </p:attrNameLst>
                                      </p:cBhvr>
                                      <p:to>
                                        <p:strVal val="visible"/>
                                      </p:to>
                                    </p:set>
                                    <p:animEffect transition="in" filter="fade">
                                      <p:cBhvr>
                                        <p:cTn id="57" dur="500"/>
                                        <p:tgtEl>
                                          <p:spTgt spid="110">
                                            <p:txEl>
                                              <p:pRg st="11" end="11"/>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110">
                                            <p:txEl>
                                              <p:pRg st="12" end="12"/>
                                            </p:txEl>
                                          </p:spTgt>
                                        </p:tgtEl>
                                        <p:attrNameLst>
                                          <p:attrName>style.visibility</p:attrName>
                                        </p:attrNameLst>
                                      </p:cBhvr>
                                      <p:to>
                                        <p:strVal val="visible"/>
                                      </p:to>
                                    </p:set>
                                    <p:animEffect transition="in" filter="fade">
                                      <p:cBhvr>
                                        <p:cTn id="62" dur="500"/>
                                        <p:tgtEl>
                                          <p:spTgt spid="110">
                                            <p:txEl>
                                              <p:pRg st="12" end="12"/>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nodeType="clickEffect">
                                  <p:stCondLst>
                                    <p:cond delay="0"/>
                                  </p:stCondLst>
                                  <p:childTnLst>
                                    <p:set>
                                      <p:cBhvr>
                                        <p:cTn id="66" dur="1" fill="hold">
                                          <p:stCondLst>
                                            <p:cond delay="0"/>
                                          </p:stCondLst>
                                        </p:cTn>
                                        <p:tgtEl>
                                          <p:spTgt spid="9"/>
                                        </p:tgtEl>
                                        <p:attrNameLst>
                                          <p:attrName>style.visibility</p:attrName>
                                        </p:attrNameLst>
                                      </p:cBhvr>
                                      <p:to>
                                        <p:strVal val="visible"/>
                                      </p:to>
                                    </p:set>
                                    <p:animEffect transition="in" filter="wipe(left)">
                                      <p:cBhvr>
                                        <p:cTn id="67" dur="500"/>
                                        <p:tgtEl>
                                          <p:spTgt spid="9"/>
                                        </p:tgtEl>
                                      </p:cBhvr>
                                    </p:animEffect>
                                  </p:childTnLst>
                                </p:cTn>
                              </p:par>
                            </p:childTnLst>
                          </p:cTn>
                        </p:par>
                        <p:par>
                          <p:cTn id="68" fill="hold">
                            <p:stCondLst>
                              <p:cond delay="500"/>
                            </p:stCondLst>
                            <p:childTnLst>
                              <p:par>
                                <p:cTn id="69" presetID="10" presetClass="entr" presetSubtype="0" fill="hold" grpId="0" nodeType="afterEffect">
                                  <p:stCondLst>
                                    <p:cond delay="0"/>
                                  </p:stCondLst>
                                  <p:childTnLst>
                                    <p:set>
                                      <p:cBhvr>
                                        <p:cTn id="70" dur="1" fill="hold">
                                          <p:stCondLst>
                                            <p:cond delay="0"/>
                                          </p:stCondLst>
                                        </p:cTn>
                                        <p:tgtEl>
                                          <p:spTgt spid="5">
                                            <p:txEl>
                                              <p:pRg st="1" end="1"/>
                                            </p:txEl>
                                          </p:spTgt>
                                        </p:tgtEl>
                                        <p:attrNameLst>
                                          <p:attrName>style.visibility</p:attrName>
                                        </p:attrNameLst>
                                      </p:cBhvr>
                                      <p:to>
                                        <p:strVal val="visible"/>
                                      </p:to>
                                    </p:set>
                                    <p:animEffect transition="in" filter="fade">
                                      <p:cBhvr>
                                        <p:cTn id="71" dur="500"/>
                                        <p:tgtEl>
                                          <p:spTgt spid="5">
                                            <p:txEl>
                                              <p:pRg st="1" end="1"/>
                                            </p:txEl>
                                          </p:spTgt>
                                        </p:tgtEl>
                                      </p:cBhvr>
                                    </p:animEffect>
                                  </p:childTnLst>
                                </p:cTn>
                              </p:par>
                            </p:childTnLst>
                          </p:cTn>
                        </p:par>
                      </p:childTnLst>
                    </p:cTn>
                  </p:par>
                  <p:par>
                    <p:cTn id="72" fill="hold">
                      <p:stCondLst>
                        <p:cond delay="indefinite"/>
                      </p:stCondLst>
                      <p:childTnLst>
                        <p:par>
                          <p:cTn id="73" fill="hold">
                            <p:stCondLst>
                              <p:cond delay="0"/>
                            </p:stCondLst>
                            <p:childTnLst>
                              <p:par>
                                <p:cTn id="74" presetID="10" presetClass="entr" presetSubtype="0" fill="hold" grpId="0" nodeType="clickEffect">
                                  <p:stCondLst>
                                    <p:cond delay="0"/>
                                  </p:stCondLst>
                                  <p:childTnLst>
                                    <p:set>
                                      <p:cBhvr>
                                        <p:cTn id="75" dur="1" fill="hold">
                                          <p:stCondLst>
                                            <p:cond delay="0"/>
                                          </p:stCondLst>
                                        </p:cTn>
                                        <p:tgtEl>
                                          <p:spTgt spid="5">
                                            <p:txEl>
                                              <p:pRg st="2" end="2"/>
                                            </p:txEl>
                                          </p:spTgt>
                                        </p:tgtEl>
                                        <p:attrNameLst>
                                          <p:attrName>style.visibility</p:attrName>
                                        </p:attrNameLst>
                                      </p:cBhvr>
                                      <p:to>
                                        <p:strVal val="visible"/>
                                      </p:to>
                                    </p:set>
                                    <p:animEffect transition="in" filter="fade">
                                      <p:cBhvr>
                                        <p:cTn id="76" dur="500"/>
                                        <p:tgtEl>
                                          <p:spTgt spid="5">
                                            <p:txEl>
                                              <p:pRg st="2" end="2"/>
                                            </p:txEl>
                                          </p:spTgt>
                                        </p:tgtEl>
                                      </p:cBhvr>
                                    </p:animEffect>
                                  </p:childTnLst>
                                </p:cTn>
                              </p:par>
                            </p:childTnLst>
                          </p:cTn>
                        </p:par>
                      </p:childTnLst>
                    </p:cTn>
                  </p:par>
                  <p:par>
                    <p:cTn id="77" fill="hold">
                      <p:stCondLst>
                        <p:cond delay="indefinite"/>
                      </p:stCondLst>
                      <p:childTnLst>
                        <p:par>
                          <p:cTn id="78" fill="hold">
                            <p:stCondLst>
                              <p:cond delay="0"/>
                            </p:stCondLst>
                            <p:childTnLst>
                              <p:par>
                                <p:cTn id="79" presetID="10" presetClass="entr" presetSubtype="0" fill="hold" grpId="0" nodeType="clickEffect">
                                  <p:stCondLst>
                                    <p:cond delay="0"/>
                                  </p:stCondLst>
                                  <p:childTnLst>
                                    <p:set>
                                      <p:cBhvr>
                                        <p:cTn id="80" dur="1" fill="hold">
                                          <p:stCondLst>
                                            <p:cond delay="0"/>
                                          </p:stCondLst>
                                        </p:cTn>
                                        <p:tgtEl>
                                          <p:spTgt spid="5">
                                            <p:txEl>
                                              <p:pRg st="3" end="3"/>
                                            </p:txEl>
                                          </p:spTgt>
                                        </p:tgtEl>
                                        <p:attrNameLst>
                                          <p:attrName>style.visibility</p:attrName>
                                        </p:attrNameLst>
                                      </p:cBhvr>
                                      <p:to>
                                        <p:strVal val="visible"/>
                                      </p:to>
                                    </p:set>
                                    <p:animEffect transition="in" filter="fade">
                                      <p:cBhvr>
                                        <p:cTn id="81"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 grpId="0" build="p"/>
      <p:bldP spid="5" grpId="0" build="p"/>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Origin</Template>
  <TotalTime>8277</TotalTime>
  <Words>1749</Words>
  <Application>Microsoft Office PowerPoint</Application>
  <PresentationFormat>On-screen Show (4:3)</PresentationFormat>
  <Paragraphs>474</Paragraphs>
  <Slides>22</Slides>
  <Notes>21</Notes>
  <HiddenSlides>0</HiddenSlides>
  <MMClips>0</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22</vt:i4>
      </vt:variant>
    </vt:vector>
  </HeadingPairs>
  <TitlesOfParts>
    <vt:vector size="30" baseType="lpstr">
      <vt:lpstr>Arial</vt:lpstr>
      <vt:lpstr>Calibri</vt:lpstr>
      <vt:lpstr>Symbol</vt:lpstr>
      <vt:lpstr>Times New Roman</vt:lpstr>
      <vt:lpstr>Wingdings</vt:lpstr>
      <vt:lpstr>Office Theme</vt:lpstr>
      <vt:lpstr>1_Office Theme</vt:lpstr>
      <vt:lpstr>2_Office Theme</vt:lpstr>
      <vt:lpstr>Root Cause Analysis</vt:lpstr>
      <vt:lpstr>Route Cause Analysis (RCA) &amp; Causal Analysis</vt:lpstr>
      <vt:lpstr>General Principles of RCA – 1/2</vt:lpstr>
      <vt:lpstr>General Principles of RCA – 2/2</vt:lpstr>
      <vt:lpstr>The 5 Step Approach to RCA</vt:lpstr>
      <vt:lpstr>RCA Methods</vt:lpstr>
      <vt:lpstr>Grouping Methods</vt:lpstr>
      <vt:lpstr>What is the 5 Whys technique?</vt:lpstr>
      <vt:lpstr>the 5 Whys Example</vt:lpstr>
      <vt:lpstr>Cause &amp; Effect Diagram</vt:lpstr>
      <vt:lpstr>Cause &amp; Effect Diagram leading to Pareto Analysis </vt:lpstr>
      <vt:lpstr>RCA – Cause &amp; Effect Diagram leading to Pareto Analysis</vt:lpstr>
      <vt:lpstr>Solution to the Problem</vt:lpstr>
      <vt:lpstr> Failure Mode &amp; Effect Analysis (FMEA)</vt:lpstr>
      <vt:lpstr>FMEA - Application</vt:lpstr>
      <vt:lpstr>FMEA</vt:lpstr>
      <vt:lpstr>FMEA</vt:lpstr>
      <vt:lpstr> Fault Tree Analysis (FTA)</vt:lpstr>
      <vt:lpstr> FTA Example 1</vt:lpstr>
      <vt:lpstr> Same Problem with Cause &amp; Effect Method</vt:lpstr>
      <vt:lpstr> FTA Example 2  … 1/2</vt:lpstr>
      <vt:lpstr> FTA Example 2  … 2/2</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BU’s HEC Ranking</dc:title>
  <dc:creator>Pro-Rector</dc:creator>
  <cp:lastModifiedBy>01-198131-072</cp:lastModifiedBy>
  <cp:revision>1095</cp:revision>
  <cp:lastPrinted>2014-09-05T12:27:57Z</cp:lastPrinted>
  <dcterms:created xsi:type="dcterms:W3CDTF">2006-08-16T00:00:00Z</dcterms:created>
  <dcterms:modified xsi:type="dcterms:W3CDTF">2016-01-31T11:53:15Z</dcterms:modified>
</cp:coreProperties>
</file>